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6"/>
  </p:notesMasterIdLst>
  <p:handoutMasterIdLst>
    <p:handoutMasterId r:id="rId27"/>
  </p:handoutMasterIdLst>
  <p:sldIdLst>
    <p:sldId id="389" r:id="rId2"/>
    <p:sldId id="391" r:id="rId3"/>
    <p:sldId id="390" r:id="rId4"/>
    <p:sldId id="392" r:id="rId5"/>
    <p:sldId id="393" r:id="rId6"/>
    <p:sldId id="394" r:id="rId7"/>
    <p:sldId id="412" r:id="rId8"/>
    <p:sldId id="395" r:id="rId9"/>
    <p:sldId id="396" r:id="rId10"/>
    <p:sldId id="397" r:id="rId11"/>
    <p:sldId id="398" r:id="rId12"/>
    <p:sldId id="399" r:id="rId13"/>
    <p:sldId id="400" r:id="rId14"/>
    <p:sldId id="413" r:id="rId15"/>
    <p:sldId id="401" r:id="rId16"/>
    <p:sldId id="402" r:id="rId17"/>
    <p:sldId id="403" r:id="rId18"/>
    <p:sldId id="408" r:id="rId19"/>
    <p:sldId id="414" r:id="rId20"/>
    <p:sldId id="409" r:id="rId21"/>
    <p:sldId id="415" r:id="rId22"/>
    <p:sldId id="410" r:id="rId23"/>
    <p:sldId id="411" r:id="rId24"/>
    <p:sldId id="416" r:id="rId25"/>
  </p:sldIdLst>
  <p:sldSz cx="12190413" cy="6859588"/>
  <p:notesSz cx="9144000" cy="6858000"/>
  <p:defaultTextStyle>
    <a:defPPr>
      <a:defRPr lang="zh-CN"/>
    </a:defPPr>
    <a:lvl1pPr algn="l" rtl="0" eaLnBrk="0" fontAlgn="base" hangingPunct="0">
      <a:spcBef>
        <a:spcPct val="0"/>
      </a:spcBef>
      <a:spcAft>
        <a:spcPct val="0"/>
      </a:spcAft>
      <a:defRPr kumimoji="1" sz="2900" b="1" kern="1200">
        <a:solidFill>
          <a:schemeClr val="tx1"/>
        </a:solidFill>
        <a:latin typeface="楷体_GB2312"/>
        <a:ea typeface="楷体_GB2312"/>
        <a:cs typeface="楷体_GB2312"/>
      </a:defRPr>
    </a:lvl1pPr>
    <a:lvl2pPr marL="544251" algn="l" rtl="0" eaLnBrk="0" fontAlgn="base" hangingPunct="0">
      <a:spcBef>
        <a:spcPct val="0"/>
      </a:spcBef>
      <a:spcAft>
        <a:spcPct val="0"/>
      </a:spcAft>
      <a:defRPr kumimoji="1" sz="2900" b="1" kern="1200">
        <a:solidFill>
          <a:schemeClr val="tx1"/>
        </a:solidFill>
        <a:latin typeface="楷体_GB2312"/>
        <a:ea typeface="楷体_GB2312"/>
        <a:cs typeface="楷体_GB2312"/>
      </a:defRPr>
    </a:lvl2pPr>
    <a:lvl3pPr marL="1088502" algn="l" rtl="0" eaLnBrk="0" fontAlgn="base" hangingPunct="0">
      <a:spcBef>
        <a:spcPct val="0"/>
      </a:spcBef>
      <a:spcAft>
        <a:spcPct val="0"/>
      </a:spcAft>
      <a:defRPr kumimoji="1" sz="2900" b="1" kern="1200">
        <a:solidFill>
          <a:schemeClr val="tx1"/>
        </a:solidFill>
        <a:latin typeface="楷体_GB2312"/>
        <a:ea typeface="楷体_GB2312"/>
        <a:cs typeface="楷体_GB2312"/>
      </a:defRPr>
    </a:lvl3pPr>
    <a:lvl4pPr marL="1632753" algn="l" rtl="0" eaLnBrk="0" fontAlgn="base" hangingPunct="0">
      <a:spcBef>
        <a:spcPct val="0"/>
      </a:spcBef>
      <a:spcAft>
        <a:spcPct val="0"/>
      </a:spcAft>
      <a:defRPr kumimoji="1" sz="2900" b="1" kern="1200">
        <a:solidFill>
          <a:schemeClr val="tx1"/>
        </a:solidFill>
        <a:latin typeface="楷体_GB2312"/>
        <a:ea typeface="楷体_GB2312"/>
        <a:cs typeface="楷体_GB2312"/>
      </a:defRPr>
    </a:lvl4pPr>
    <a:lvl5pPr marL="2177004" algn="l" rtl="0" eaLnBrk="0" fontAlgn="base" hangingPunct="0">
      <a:spcBef>
        <a:spcPct val="0"/>
      </a:spcBef>
      <a:spcAft>
        <a:spcPct val="0"/>
      </a:spcAft>
      <a:defRPr kumimoji="1" sz="2900" b="1" kern="1200">
        <a:solidFill>
          <a:schemeClr val="tx1"/>
        </a:solidFill>
        <a:latin typeface="楷体_GB2312"/>
        <a:ea typeface="楷体_GB2312"/>
        <a:cs typeface="楷体_GB2312"/>
      </a:defRPr>
    </a:lvl5pPr>
    <a:lvl6pPr marL="2721254" algn="l" defTabSz="1088502" rtl="0" eaLnBrk="1" latinLnBrk="0" hangingPunct="1">
      <a:defRPr kumimoji="1" sz="2900" b="1" kern="1200">
        <a:solidFill>
          <a:schemeClr val="tx1"/>
        </a:solidFill>
        <a:latin typeface="楷体_GB2312"/>
        <a:ea typeface="楷体_GB2312"/>
        <a:cs typeface="楷体_GB2312"/>
      </a:defRPr>
    </a:lvl6pPr>
    <a:lvl7pPr marL="3265505" algn="l" defTabSz="1088502" rtl="0" eaLnBrk="1" latinLnBrk="0" hangingPunct="1">
      <a:defRPr kumimoji="1" sz="2900" b="1" kern="1200">
        <a:solidFill>
          <a:schemeClr val="tx1"/>
        </a:solidFill>
        <a:latin typeface="楷体_GB2312"/>
        <a:ea typeface="楷体_GB2312"/>
        <a:cs typeface="楷体_GB2312"/>
      </a:defRPr>
    </a:lvl7pPr>
    <a:lvl8pPr marL="3809756" algn="l" defTabSz="1088502" rtl="0" eaLnBrk="1" latinLnBrk="0" hangingPunct="1">
      <a:defRPr kumimoji="1" sz="2900" b="1" kern="1200">
        <a:solidFill>
          <a:schemeClr val="tx1"/>
        </a:solidFill>
        <a:latin typeface="楷体_GB2312"/>
        <a:ea typeface="楷体_GB2312"/>
        <a:cs typeface="楷体_GB2312"/>
      </a:defRPr>
    </a:lvl8pPr>
    <a:lvl9pPr marL="4354007" algn="l" defTabSz="1088502" rtl="0" eaLnBrk="1" latinLnBrk="0" hangingPunct="1">
      <a:defRPr kumimoji="1" sz="2900" b="1" kern="1200">
        <a:solidFill>
          <a:schemeClr val="tx1"/>
        </a:solidFill>
        <a:latin typeface="楷体_GB2312"/>
        <a:ea typeface="楷体_GB2312"/>
        <a:cs typeface="楷体_GB231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FFCC"/>
    <a:srgbClr val="0066CC"/>
    <a:srgbClr val="CCFFFF"/>
    <a:srgbClr val="FFCCCC"/>
    <a:srgbClr val="FF0000"/>
    <a:srgbClr val="CC00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18" autoAdjust="0"/>
    <p:restoredTop sz="99843" autoAdjust="0"/>
  </p:normalViewPr>
  <p:slideViewPr>
    <p:cSldViewPr snapToGrid="0">
      <p:cViewPr varScale="1">
        <p:scale>
          <a:sx n="110" d="100"/>
          <a:sy n="110" d="100"/>
        </p:scale>
        <p:origin x="-642" y="-96"/>
      </p:cViewPr>
      <p:guideLst>
        <p:guide orient="horz" pos="2138"/>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5" d="100"/>
          <a:sy n="65" d="100"/>
        </p:scale>
        <p:origin x="-2310" y="-96"/>
      </p:cViewPr>
      <p:guideLst>
        <p:guide orient="horz" pos="2160"/>
        <p:guide pos="288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39267" name="Rectangle 3"/>
          <p:cNvSpPr>
            <a:spLocks noGrp="1" noChangeArrowheads="1"/>
          </p:cNvSpPr>
          <p:nvPr>
            <p:ph type="dt" sz="quarter" idx="1"/>
          </p:nvPr>
        </p:nvSpPr>
        <p:spPr bwMode="auto">
          <a:xfrm>
            <a:off x="5180013"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39268" name="Rectangle 4"/>
          <p:cNvSpPr>
            <a:spLocks noGrp="1" noChangeArrowheads="1"/>
          </p:cNvSpPr>
          <p:nvPr>
            <p:ph type="ftr" sz="quarter" idx="2"/>
          </p:nvPr>
        </p:nvSpPr>
        <p:spPr bwMode="auto">
          <a:xfrm>
            <a:off x="0"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39269" name="Rectangle 5"/>
          <p:cNvSpPr>
            <a:spLocks noGrp="1" noChangeArrowheads="1"/>
          </p:cNvSpPr>
          <p:nvPr>
            <p:ph type="sldNum" sz="quarter" idx="3"/>
          </p:nvPr>
        </p:nvSpPr>
        <p:spPr bwMode="auto">
          <a:xfrm>
            <a:off x="5180013"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b="0">
                <a:latin typeface="Times New Roman" pitchFamily="18" charset="0"/>
                <a:ea typeface="宋体" pitchFamily="2" charset="-122"/>
              </a:defRPr>
            </a:lvl1pPr>
          </a:lstStyle>
          <a:p>
            <a:fld id="{CC61D4CA-0948-439B-8A47-C56408CBA87F}" type="slidenum">
              <a:rPr lang="en-US" altLang="zh-CN"/>
              <a:pPr/>
              <a:t>‹#›</a:t>
            </a:fld>
            <a:endParaRPr lang="en-US" altLang="zh-CN"/>
          </a:p>
        </p:txBody>
      </p:sp>
    </p:spTree>
    <p:extLst>
      <p:ext uri="{BB962C8B-B14F-4D97-AF65-F5344CB8AC3E}">
        <p14:creationId xmlns:p14="http://schemas.microsoft.com/office/powerpoint/2010/main" val="1593911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38243" name="Rectangle 3"/>
          <p:cNvSpPr>
            <a:spLocks noGrp="1" noChangeArrowheads="1"/>
          </p:cNvSpPr>
          <p:nvPr>
            <p:ph type="dt" idx="1"/>
          </p:nvPr>
        </p:nvSpPr>
        <p:spPr bwMode="auto">
          <a:xfrm>
            <a:off x="5180013"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028" name="Rectangle 4"/>
          <p:cNvSpPr>
            <a:spLocks noGrp="1" noRot="1" noChangeAspect="1" noChangeArrowheads="1" noTextEdit="1"/>
          </p:cNvSpPr>
          <p:nvPr>
            <p:ph type="sldImg" idx="2"/>
          </p:nvPr>
        </p:nvSpPr>
        <p:spPr bwMode="auto">
          <a:xfrm>
            <a:off x="2287588" y="514350"/>
            <a:ext cx="4568825" cy="2571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8245" name="Rectangle 5"/>
          <p:cNvSpPr>
            <a:spLocks noGrp="1" noChangeArrowheads="1"/>
          </p:cNvSpPr>
          <p:nvPr>
            <p:ph type="body" sz="quarter" idx="3"/>
          </p:nvPr>
        </p:nvSpPr>
        <p:spPr bwMode="auto">
          <a:xfrm>
            <a:off x="914400" y="3257550"/>
            <a:ext cx="7315200" cy="30861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38246" name="Rectangle 6"/>
          <p:cNvSpPr>
            <a:spLocks noGrp="1" noChangeArrowheads="1"/>
          </p:cNvSpPr>
          <p:nvPr>
            <p:ph type="ftr" sz="quarter" idx="4"/>
          </p:nvPr>
        </p:nvSpPr>
        <p:spPr bwMode="auto">
          <a:xfrm>
            <a:off x="0"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b="0">
                <a:latin typeface="Times New Roman" pitchFamily="18" charset="0"/>
                <a:ea typeface="宋体" pitchFamily="2" charset="-122"/>
                <a:cs typeface="+mn-cs"/>
              </a:defRPr>
            </a:lvl1pPr>
          </a:lstStyle>
          <a:p>
            <a:pPr>
              <a:defRPr/>
            </a:pPr>
            <a:endParaRPr lang="en-US" altLang="zh-CN"/>
          </a:p>
        </p:txBody>
      </p:sp>
      <p:sp>
        <p:nvSpPr>
          <p:cNvPr id="138247" name="Rectangle 7"/>
          <p:cNvSpPr>
            <a:spLocks noGrp="1" noChangeArrowheads="1"/>
          </p:cNvSpPr>
          <p:nvPr>
            <p:ph type="sldNum" sz="quarter" idx="5"/>
          </p:nvPr>
        </p:nvSpPr>
        <p:spPr bwMode="auto">
          <a:xfrm>
            <a:off x="5180013" y="6513513"/>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b="0">
                <a:latin typeface="Times New Roman" pitchFamily="18" charset="0"/>
                <a:ea typeface="宋体" pitchFamily="2" charset="-122"/>
              </a:defRPr>
            </a:lvl1pPr>
          </a:lstStyle>
          <a:p>
            <a:fld id="{5AE1DC32-9B8A-4ACF-A80E-332605F33A02}" type="slidenum">
              <a:rPr lang="en-US" altLang="zh-CN"/>
              <a:pPr/>
              <a:t>‹#›</a:t>
            </a:fld>
            <a:endParaRPr lang="en-US" altLang="zh-CN"/>
          </a:p>
        </p:txBody>
      </p:sp>
    </p:spTree>
    <p:extLst>
      <p:ext uri="{BB962C8B-B14F-4D97-AF65-F5344CB8AC3E}">
        <p14:creationId xmlns:p14="http://schemas.microsoft.com/office/powerpoint/2010/main" val="24104588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Times New Roman" pitchFamily="18" charset="0"/>
        <a:ea typeface="宋体" pitchFamily="2" charset="-122"/>
        <a:cs typeface="+mn-cs"/>
      </a:defRPr>
    </a:lvl1pPr>
    <a:lvl2pPr marL="544251" algn="l" rtl="0" eaLnBrk="0" fontAlgn="base" hangingPunct="0">
      <a:spcBef>
        <a:spcPct val="30000"/>
      </a:spcBef>
      <a:spcAft>
        <a:spcPct val="0"/>
      </a:spcAft>
      <a:defRPr sz="1400" kern="1200">
        <a:solidFill>
          <a:schemeClr val="tx1"/>
        </a:solidFill>
        <a:latin typeface="Times New Roman" pitchFamily="18" charset="0"/>
        <a:ea typeface="宋体" pitchFamily="2" charset="-122"/>
        <a:cs typeface="+mn-cs"/>
      </a:defRPr>
    </a:lvl2pPr>
    <a:lvl3pPr marL="1088502" algn="l" rtl="0" eaLnBrk="0" fontAlgn="base" hangingPunct="0">
      <a:spcBef>
        <a:spcPct val="30000"/>
      </a:spcBef>
      <a:spcAft>
        <a:spcPct val="0"/>
      </a:spcAft>
      <a:defRPr sz="1400" kern="1200">
        <a:solidFill>
          <a:schemeClr val="tx1"/>
        </a:solidFill>
        <a:latin typeface="Times New Roman" pitchFamily="18" charset="0"/>
        <a:ea typeface="宋体" pitchFamily="2" charset="-122"/>
        <a:cs typeface="+mn-cs"/>
      </a:defRPr>
    </a:lvl3pPr>
    <a:lvl4pPr marL="1632753" algn="l" rtl="0" eaLnBrk="0" fontAlgn="base" hangingPunct="0">
      <a:spcBef>
        <a:spcPct val="30000"/>
      </a:spcBef>
      <a:spcAft>
        <a:spcPct val="0"/>
      </a:spcAft>
      <a:defRPr sz="1400" kern="1200">
        <a:solidFill>
          <a:schemeClr val="tx1"/>
        </a:solidFill>
        <a:latin typeface="Times New Roman" pitchFamily="18" charset="0"/>
        <a:ea typeface="宋体" pitchFamily="2" charset="-122"/>
        <a:cs typeface="+mn-cs"/>
      </a:defRPr>
    </a:lvl4pPr>
    <a:lvl5pPr marL="2177004" algn="l" rtl="0" eaLnBrk="0" fontAlgn="base" hangingPunct="0">
      <a:spcBef>
        <a:spcPct val="30000"/>
      </a:spcBef>
      <a:spcAft>
        <a:spcPct val="0"/>
      </a:spcAft>
      <a:defRPr sz="1400" kern="1200">
        <a:solidFill>
          <a:schemeClr val="tx1"/>
        </a:solidFill>
        <a:latin typeface="Times New Roman" pitchFamily="18" charset="0"/>
        <a:ea typeface="宋体" pitchFamily="2" charset="-122"/>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bwMode="auto">
          <a:xfrm>
            <a:off x="2252663" y="565150"/>
            <a:ext cx="4392612" cy="2471738"/>
          </a:xfrm>
          <a:ln>
            <a:solidFill>
              <a:srgbClr val="000000"/>
            </a:solidFill>
            <a:miter lim="800000"/>
          </a:ln>
        </p:spPr>
      </p:sp>
      <p:sp>
        <p:nvSpPr>
          <p:cNvPr id="70659" name="文本占位符 2"/>
          <p:cNvSpPr>
            <a:spLocks noGrp="1" noChangeArrowheads="1"/>
          </p:cNvSpPr>
          <p:nvPr>
            <p:ph type="body" idx="4294967295"/>
          </p:nvPr>
        </p:nvSpPr>
        <p:spPr/>
        <p:txBody>
          <a:bodyPr/>
          <a:lstStyle/>
          <a:p>
            <a:endParaRPr lang="zh-CN" altLang="en-US" smtClean="0">
              <a:ea typeface="黑体" panose="0201060906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Master" Target="../slideMasters/slideMaster1.xml"/><Relationship Id="rId4" Type="http://schemas.openxmlformats.org/officeDocument/2006/relationships/tags" Target="../tags/tag6.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slideMaster" Target="../slideMasters/slideMaster1.xml"/><Relationship Id="rId4" Type="http://schemas.openxmlformats.org/officeDocument/2006/relationships/tags" Target="../tags/tag2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516200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95725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49291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
        <p:nvSpPr>
          <p:cNvPr id="4" name="菱形 3"/>
          <p:cNvSpPr/>
          <p:nvPr userDrawn="1">
            <p:custDataLst>
              <p:tags r:id="rId2"/>
            </p:custDataLst>
          </p:nvPr>
        </p:nvSpPr>
        <p:spPr>
          <a:xfrm>
            <a:off x="521477" y="313631"/>
            <a:ext cx="479938" cy="480111"/>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anchor="ctr"/>
          <a:lstStyle/>
          <a:p>
            <a:pPr algn="ctr">
              <a:defRPr/>
            </a:pPr>
            <a:endParaRPr kumimoji="1" lang="zh-CN" altLang="en-US">
              <a:ln>
                <a:solidFill>
                  <a:srgbClr val="E6A774"/>
                </a:solidFill>
              </a:ln>
              <a:solidFill>
                <a:srgbClr val="E6A774"/>
              </a:solidFill>
            </a:endParaRPr>
          </a:p>
        </p:txBody>
      </p:sp>
      <p:cxnSp>
        <p:nvCxnSpPr>
          <p:cNvPr id="5" name="直接连接符 4"/>
          <p:cNvCxnSpPr/>
          <p:nvPr userDrawn="1">
            <p:custDataLst>
              <p:tags r:id="rId3"/>
            </p:custDataLst>
          </p:nvPr>
        </p:nvCxnSpPr>
        <p:spPr>
          <a:xfrm>
            <a:off x="518095" y="8654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4"/>
            </p:custDataLst>
          </p:nvPr>
        </p:nvSpPr>
        <p:spPr>
          <a:xfrm>
            <a:off x="1034095" y="172206"/>
            <a:ext cx="2140095" cy="696121"/>
          </a:xfrm>
          <a:prstGeom prst="rect">
            <a:avLst/>
          </a:prstGeom>
          <a:noFill/>
        </p:spPr>
        <p:txBody>
          <a:bodyPr wrap="square" lIns="121890" tIns="60945" rIns="121890" bIns="60945" rtlCol="0">
            <a:spAutoFit/>
          </a:bodyPr>
          <a:lstStyle/>
          <a:p>
            <a:r>
              <a:rPr lang="zh-CN" altLang="en-US" sz="3700" b="0" dirty="0">
                <a:solidFill>
                  <a:schemeClr val="tx1"/>
                </a:solidFill>
                <a:latin typeface="黑体" panose="02010609060101010101" pitchFamily="49" charset="-122"/>
                <a:ea typeface="黑体" panose="02010609060101010101" pitchFamily="49" charset="-122"/>
              </a:rPr>
              <a:t>学习目标</a:t>
            </a:r>
          </a:p>
        </p:txBody>
      </p:sp>
    </p:spTree>
    <p:extLst>
      <p:ext uri="{BB962C8B-B14F-4D97-AF65-F5344CB8AC3E}">
        <p14:creationId xmlns:p14="http://schemas.microsoft.com/office/powerpoint/2010/main" val="36607193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导入新课">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4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5" y="169372"/>
            <a:ext cx="2140095" cy="696121"/>
          </a:xfrm>
          <a:prstGeom prst="rect">
            <a:avLst/>
          </a:prstGeom>
          <a:noFill/>
        </p:spPr>
        <p:txBody>
          <a:bodyPr wrap="square" lIns="121890" tIns="60945" rIns="121890" bIns="60945" rtlCol="0">
            <a:spAutoFit/>
          </a:bodyPr>
          <a:lstStyle/>
          <a:p>
            <a:r>
              <a:rPr lang="zh-CN" altLang="en-US" sz="3700" b="0" dirty="0" smtClean="0">
                <a:solidFill>
                  <a:schemeClr val="tx1"/>
                </a:solidFill>
                <a:latin typeface="黑体" panose="02010609060101010101" pitchFamily="49" charset="-122"/>
                <a:ea typeface="黑体" panose="02010609060101010101" pitchFamily="49" charset="-122"/>
              </a:rPr>
              <a:t>导入新课</a:t>
            </a:r>
            <a:endParaRPr lang="zh-CN" altLang="en-US" sz="3700" b="0" dirty="0">
              <a:solidFill>
                <a:schemeClr val="tx1"/>
              </a:solidFill>
              <a:latin typeface="黑体" panose="02010609060101010101" pitchFamily="49" charset="-122"/>
              <a:ea typeface="黑体" panose="02010609060101010101" pitchFamily="49" charset="-122"/>
            </a:endParaRPr>
          </a:p>
        </p:txBody>
      </p:sp>
      <p:sp>
        <p:nvSpPr>
          <p:cNvPr id="9" name="菱形 8"/>
          <p:cNvSpPr/>
          <p:nvPr userDrawn="1">
            <p:custDataLst>
              <p:tags r:id="rId4"/>
            </p:custDataLst>
          </p:nvPr>
        </p:nvSpPr>
        <p:spPr>
          <a:xfrm>
            <a:off x="521477" y="313631"/>
            <a:ext cx="479938" cy="480111"/>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anchor="ctr"/>
          <a:lstStyle/>
          <a:p>
            <a:pPr algn="ctr">
              <a:defRPr/>
            </a:pPr>
            <a:endParaRPr kumimoji="1" lang="zh-CN" altLang="en-US">
              <a:ln>
                <a:solidFill>
                  <a:srgbClr val="E6A774"/>
                </a:solidFill>
              </a:ln>
              <a:solidFill>
                <a:srgbClr val="E6A774"/>
              </a:solidFill>
            </a:endParaRPr>
          </a:p>
        </p:txBody>
      </p:sp>
    </p:spTree>
    <p:extLst>
      <p:ext uri="{BB962C8B-B14F-4D97-AF65-F5344CB8AC3E}">
        <p14:creationId xmlns:p14="http://schemas.microsoft.com/office/powerpoint/2010/main" val="30230987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4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5" y="180754"/>
            <a:ext cx="2140095" cy="696121"/>
          </a:xfrm>
          <a:prstGeom prst="rect">
            <a:avLst/>
          </a:prstGeom>
          <a:noFill/>
        </p:spPr>
        <p:txBody>
          <a:bodyPr wrap="square" lIns="121890" tIns="60945" rIns="121890" bIns="60945" rtlCol="0">
            <a:spAutoFit/>
          </a:bodyPr>
          <a:lstStyle/>
          <a:p>
            <a:r>
              <a:rPr lang="zh-CN" altLang="en-US" sz="3700" b="0" dirty="0" smtClean="0">
                <a:solidFill>
                  <a:schemeClr val="tx1"/>
                </a:solidFill>
                <a:latin typeface="黑体" panose="02010609060101010101" pitchFamily="49" charset="-122"/>
                <a:ea typeface="黑体" panose="02010609060101010101" pitchFamily="49" charset="-122"/>
              </a:rPr>
              <a:t>探究新知</a:t>
            </a:r>
            <a:endParaRPr lang="zh-CN" altLang="en-US" sz="3700" b="0" dirty="0">
              <a:solidFill>
                <a:schemeClr val="tx1"/>
              </a:solidFill>
              <a:latin typeface="黑体" panose="02010609060101010101" pitchFamily="49" charset="-122"/>
              <a:ea typeface="黑体" panose="02010609060101010101" pitchFamily="49" charset="-122"/>
            </a:endParaRPr>
          </a:p>
        </p:txBody>
      </p:sp>
      <p:sp>
        <p:nvSpPr>
          <p:cNvPr id="9" name="菱形 8"/>
          <p:cNvSpPr/>
          <p:nvPr userDrawn="1">
            <p:custDataLst>
              <p:tags r:id="rId4"/>
            </p:custDataLst>
          </p:nvPr>
        </p:nvSpPr>
        <p:spPr>
          <a:xfrm>
            <a:off x="521477" y="313631"/>
            <a:ext cx="479938" cy="480111"/>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anchor="ctr"/>
          <a:lstStyle/>
          <a:p>
            <a:pPr algn="ctr">
              <a:defRPr/>
            </a:pPr>
            <a:endParaRPr kumimoji="1" lang="zh-CN" altLang="en-US">
              <a:ln>
                <a:solidFill>
                  <a:srgbClr val="E6A774"/>
                </a:solidFill>
              </a:ln>
              <a:solidFill>
                <a:srgbClr val="E6A774"/>
              </a:solidFill>
            </a:endParaRPr>
          </a:p>
        </p:txBody>
      </p:sp>
    </p:spTree>
    <p:extLst>
      <p:ext uri="{BB962C8B-B14F-4D97-AF65-F5344CB8AC3E}">
        <p14:creationId xmlns:p14="http://schemas.microsoft.com/office/powerpoint/2010/main" val="2148287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课堂小结">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4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5" y="172206"/>
            <a:ext cx="2140095" cy="696121"/>
          </a:xfrm>
          <a:prstGeom prst="rect">
            <a:avLst/>
          </a:prstGeom>
          <a:noFill/>
        </p:spPr>
        <p:txBody>
          <a:bodyPr wrap="square" lIns="121890" tIns="60945" rIns="121890" bIns="60945" rtlCol="0">
            <a:spAutoFit/>
          </a:bodyPr>
          <a:lstStyle/>
          <a:p>
            <a:r>
              <a:rPr lang="zh-CN" altLang="en-US" sz="3700" b="0" dirty="0" smtClean="0">
                <a:solidFill>
                  <a:schemeClr val="tx1"/>
                </a:solidFill>
                <a:latin typeface="黑体" panose="02010609060101010101" pitchFamily="49" charset="-122"/>
                <a:ea typeface="黑体" panose="02010609060101010101" pitchFamily="49" charset="-122"/>
              </a:rPr>
              <a:t>课堂小结</a:t>
            </a:r>
            <a:endParaRPr lang="zh-CN" altLang="en-US" sz="3700" b="0" dirty="0">
              <a:solidFill>
                <a:schemeClr val="tx1"/>
              </a:solidFill>
              <a:latin typeface="黑体" panose="02010609060101010101" pitchFamily="49" charset="-122"/>
              <a:ea typeface="黑体" panose="02010609060101010101" pitchFamily="49" charset="-122"/>
            </a:endParaRPr>
          </a:p>
        </p:txBody>
      </p:sp>
      <p:sp>
        <p:nvSpPr>
          <p:cNvPr id="9" name="菱形 8"/>
          <p:cNvSpPr/>
          <p:nvPr userDrawn="1">
            <p:custDataLst>
              <p:tags r:id="rId4"/>
            </p:custDataLst>
          </p:nvPr>
        </p:nvSpPr>
        <p:spPr>
          <a:xfrm>
            <a:off x="521477" y="313631"/>
            <a:ext cx="479938" cy="480111"/>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anchor="ctr"/>
          <a:lstStyle/>
          <a:p>
            <a:pPr algn="ctr">
              <a:defRPr/>
            </a:pPr>
            <a:endParaRPr kumimoji="1" lang="zh-CN" altLang="en-US">
              <a:ln>
                <a:solidFill>
                  <a:srgbClr val="E6A774"/>
                </a:solidFill>
              </a:ln>
              <a:solidFill>
                <a:srgbClr val="E6A774"/>
              </a:solidFill>
            </a:endParaRPr>
          </a:p>
        </p:txBody>
      </p:sp>
    </p:spTree>
    <p:extLst>
      <p:ext uri="{BB962C8B-B14F-4D97-AF65-F5344CB8AC3E}">
        <p14:creationId xmlns:p14="http://schemas.microsoft.com/office/powerpoint/2010/main" val="675070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巩固练习">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3" y="1124633"/>
            <a:ext cx="12190413"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518095" y="865493"/>
            <a:ext cx="2601171"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1034095" y="172206"/>
            <a:ext cx="2140095" cy="696121"/>
          </a:xfrm>
          <a:prstGeom prst="rect">
            <a:avLst/>
          </a:prstGeom>
          <a:noFill/>
        </p:spPr>
        <p:txBody>
          <a:bodyPr wrap="square" lIns="121890" tIns="60945" rIns="121890" bIns="60945" rtlCol="0">
            <a:spAutoFit/>
          </a:bodyPr>
          <a:lstStyle/>
          <a:p>
            <a:r>
              <a:rPr lang="zh-CN" altLang="en-US" sz="3700" b="0" dirty="0" smtClean="0">
                <a:solidFill>
                  <a:schemeClr val="tx1"/>
                </a:solidFill>
                <a:latin typeface="黑体" panose="02010609060101010101" pitchFamily="49" charset="-122"/>
                <a:ea typeface="黑体" panose="02010609060101010101" pitchFamily="49" charset="-122"/>
              </a:rPr>
              <a:t>巩固练习</a:t>
            </a:r>
            <a:endParaRPr lang="zh-CN" altLang="en-US" sz="3700" b="0" dirty="0">
              <a:solidFill>
                <a:schemeClr val="tx1"/>
              </a:solidFill>
              <a:latin typeface="黑体" panose="02010609060101010101" pitchFamily="49" charset="-122"/>
              <a:ea typeface="黑体" panose="02010609060101010101" pitchFamily="49" charset="-122"/>
            </a:endParaRPr>
          </a:p>
        </p:txBody>
      </p:sp>
      <p:sp>
        <p:nvSpPr>
          <p:cNvPr id="9" name="菱形 8"/>
          <p:cNvSpPr/>
          <p:nvPr userDrawn="1">
            <p:custDataLst>
              <p:tags r:id="rId4"/>
            </p:custDataLst>
          </p:nvPr>
        </p:nvSpPr>
        <p:spPr>
          <a:xfrm>
            <a:off x="521477" y="313631"/>
            <a:ext cx="479938" cy="480111"/>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0" tIns="60945" rIns="121890" bIns="60945" anchor="ctr"/>
          <a:lstStyle/>
          <a:p>
            <a:pPr algn="ctr">
              <a:defRPr/>
            </a:pPr>
            <a:endParaRPr kumimoji="1" lang="zh-CN" altLang="en-US">
              <a:ln>
                <a:solidFill>
                  <a:srgbClr val="E6A774"/>
                </a:solidFill>
              </a:ln>
              <a:solidFill>
                <a:srgbClr val="E6A774"/>
              </a:solidFill>
            </a:endParaRPr>
          </a:p>
        </p:txBody>
      </p:sp>
    </p:spTree>
    <p:extLst>
      <p:ext uri="{BB962C8B-B14F-4D97-AF65-F5344CB8AC3E}">
        <p14:creationId xmlns:p14="http://schemas.microsoft.com/office/powerpoint/2010/main" val="219645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文本框 6"/>
          <p:cNvSpPr txBox="1">
            <a:spLocks noChangeArrowheads="1"/>
          </p:cNvSpPr>
          <p:nvPr userDrawn="1"/>
        </p:nvSpPr>
        <p:spPr bwMode="auto">
          <a:xfrm>
            <a:off x="1484769" y="356923"/>
            <a:ext cx="2165551" cy="6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8" tIns="60944" rIns="121888" bIns="6094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kumimoji="1" lang="zh-CN" altLang="en-US" sz="3700" b="0" dirty="0">
                <a:solidFill>
                  <a:prstClr val="black"/>
                </a:solidFill>
                <a:latin typeface="黑体" panose="02010609060101010101" pitchFamily="49" charset="-122"/>
                <a:ea typeface="黑体" panose="02010609060101010101" pitchFamily="49" charset="-122"/>
              </a:rPr>
              <a:t>当堂训练</a:t>
            </a:r>
          </a:p>
        </p:txBody>
      </p:sp>
      <p:cxnSp>
        <p:nvCxnSpPr>
          <p:cNvPr id="5" name="直接连接符 4"/>
          <p:cNvCxnSpPr/>
          <p:nvPr userDrawn="1"/>
        </p:nvCxnSpPr>
        <p:spPr>
          <a:xfrm>
            <a:off x="863600" y="1049029"/>
            <a:ext cx="11328400" cy="847"/>
          </a:xfrm>
          <a:prstGeom prst="line">
            <a:avLst/>
          </a:prstGeom>
          <a:ln w="38100">
            <a:solidFill>
              <a:srgbClr val="E0F1EF"/>
            </a:solidFill>
          </a:ln>
        </p:spPr>
        <p:style>
          <a:lnRef idx="1">
            <a:schemeClr val="accent1"/>
          </a:lnRef>
          <a:fillRef idx="0">
            <a:schemeClr val="accent1"/>
          </a:fillRef>
          <a:effectRef idx="0">
            <a:schemeClr val="accent1"/>
          </a:effectRef>
          <a:fontRef idx="minor">
            <a:schemeClr val="tx1"/>
          </a:fontRef>
        </p:style>
      </p:cxnSp>
      <p:pic>
        <p:nvPicPr>
          <p:cNvPr id="6" name="图片 5" descr="笔"/>
          <p:cNvPicPr>
            <a:picLocks noChangeAspect="1"/>
          </p:cNvPicPr>
          <p:nvPr userDrawn="1"/>
        </p:nvPicPr>
        <p:blipFill>
          <a:blip r:embed="rId2"/>
          <a:stretch>
            <a:fillRect/>
          </a:stretch>
        </p:blipFill>
        <p:spPr>
          <a:xfrm>
            <a:off x="815350" y="260776"/>
            <a:ext cx="654473" cy="926253"/>
          </a:xfrm>
          <a:prstGeom prst="rect">
            <a:avLst/>
          </a:prstGeom>
        </p:spPr>
      </p:pic>
    </p:spTree>
    <p:extLst>
      <p:ext uri="{BB962C8B-B14F-4D97-AF65-F5344CB8AC3E}">
        <p14:creationId xmlns:p14="http://schemas.microsoft.com/office/powerpoint/2010/main" val="16488266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课后作业">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rcRect t="17556" b="14741"/>
          <a:stretch>
            <a:fillRect/>
          </a:stretch>
        </p:blipFill>
        <p:spPr>
          <a:xfrm>
            <a:off x="753443" y="328587"/>
            <a:ext cx="10682696" cy="6265938"/>
          </a:xfrm>
          <a:prstGeom prst="rect">
            <a:avLst/>
          </a:prstGeom>
        </p:spPr>
      </p:pic>
      <p:pic>
        <p:nvPicPr>
          <p:cNvPr id="3" name="图片 2"/>
          <p:cNvPicPr>
            <a:picLocks noChangeAspect="1"/>
          </p:cNvPicPr>
          <p:nvPr userDrawn="1"/>
        </p:nvPicPr>
        <p:blipFill>
          <a:blip r:embed="rId3">
            <a:lum contrast="-12000"/>
          </a:blip>
          <a:srcRect t="40148" b="36667"/>
          <a:stretch>
            <a:fillRect/>
          </a:stretch>
        </p:blipFill>
        <p:spPr>
          <a:xfrm>
            <a:off x="2731422" y="1220328"/>
            <a:ext cx="6727583" cy="1153103"/>
          </a:xfrm>
          <a:prstGeom prst="rect">
            <a:avLst/>
          </a:prstGeom>
        </p:spPr>
      </p:pic>
      <p:sp>
        <p:nvSpPr>
          <p:cNvPr id="4" name="TextBox 3"/>
          <p:cNvSpPr txBox="1"/>
          <p:nvPr userDrawn="1"/>
        </p:nvSpPr>
        <p:spPr>
          <a:xfrm>
            <a:off x="4462819" y="1333059"/>
            <a:ext cx="3263938" cy="779881"/>
          </a:xfrm>
          <a:prstGeom prst="rect">
            <a:avLst/>
          </a:prstGeom>
          <a:noFill/>
        </p:spPr>
        <p:txBody>
          <a:bodyPr wrap="square" lIns="121890" tIns="60945" rIns="121890" bIns="60945" rtlCol="0">
            <a:spAutoFit/>
          </a:bodyPr>
          <a:lstStyle/>
          <a:p>
            <a:pPr algn="ctr"/>
            <a:r>
              <a:rPr lang="zh-CN" altLang="en-US" sz="4300" b="0" dirty="0" smtClean="0">
                <a:latin typeface="黑体" pitchFamily="49" charset="-122"/>
                <a:ea typeface="黑体" pitchFamily="49" charset="-122"/>
              </a:rPr>
              <a:t>课后作业</a:t>
            </a:r>
            <a:endParaRPr lang="zh-CN" altLang="en-US" sz="4300" b="0" dirty="0">
              <a:latin typeface="黑体" pitchFamily="49" charset="-122"/>
              <a:ea typeface="黑体" pitchFamily="49" charset="-122"/>
            </a:endParaRPr>
          </a:p>
        </p:txBody>
      </p:sp>
    </p:spTree>
    <p:extLst>
      <p:ext uri="{BB962C8B-B14F-4D97-AF65-F5344CB8AC3E}">
        <p14:creationId xmlns:p14="http://schemas.microsoft.com/office/powerpoint/2010/main" val="15115287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custDataLst>
              <p:tags r:id="rId12"/>
            </p:custDataLst>
          </p:nvPr>
        </p:nvPicPr>
        <p:blipFill>
          <a:blip r:embed="rId13">
            <a:extLst>
              <a:ext uri="{28A0092B-C50C-407E-A947-70E740481C1C}">
                <a14:useLocalDpi xmlns:a14="http://schemas.microsoft.com/office/drawing/2010/main" val="0"/>
              </a:ext>
            </a:extLst>
          </a:blip>
          <a:stretch>
            <a:fillRect/>
          </a:stretch>
        </p:blipFill>
        <p:spPr>
          <a:xfrm>
            <a:off x="10157562" y="260834"/>
            <a:ext cx="1712277" cy="693581"/>
          </a:xfrm>
          <a:prstGeom prst="rect">
            <a:avLst/>
          </a:prstGeom>
        </p:spPr>
      </p:pic>
    </p:spTree>
    <p:extLst>
      <p:ext uri="{BB962C8B-B14F-4D97-AF65-F5344CB8AC3E}">
        <p14:creationId xmlns:p14="http://schemas.microsoft.com/office/powerpoint/2010/main" val="341178736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algn="ctr" defTabSz="1219049" rtl="0" eaLnBrk="1" latinLnBrk="0" hangingPunct="1">
        <a:spcBef>
          <a:spcPct val="0"/>
        </a:spcBef>
        <a:buNone/>
        <a:defRPr sz="5900" kern="1200">
          <a:solidFill>
            <a:schemeClr val="tx1"/>
          </a:solidFill>
          <a:latin typeface="+mj-lt"/>
          <a:ea typeface="+mj-ea"/>
          <a:cs typeface="+mj-cs"/>
        </a:defRPr>
      </a:lvl1pPr>
    </p:titleStyle>
    <p:bodyStyle>
      <a:lvl1pPr marL="457144" indent="-457144" algn="l" defTabSz="1219049"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476" indent="-380953" algn="l" defTabSz="1219049"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810" indent="-304762" algn="l" defTabSz="121904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333"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2856"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381"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905"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429"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953" indent="-304762" algn="l" defTabSz="1219049"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049" rtl="0" eaLnBrk="1" latinLnBrk="0" hangingPunct="1">
        <a:defRPr sz="2400" kern="1200">
          <a:solidFill>
            <a:schemeClr val="tx1"/>
          </a:solidFill>
          <a:latin typeface="+mn-lt"/>
          <a:ea typeface="+mn-ea"/>
          <a:cs typeface="+mn-cs"/>
        </a:defRPr>
      </a:lvl1pPr>
      <a:lvl2pPr marL="609524" algn="l" defTabSz="1219049" rtl="0" eaLnBrk="1" latinLnBrk="0" hangingPunct="1">
        <a:defRPr sz="2400" kern="1200">
          <a:solidFill>
            <a:schemeClr val="tx1"/>
          </a:solidFill>
          <a:latin typeface="+mn-lt"/>
          <a:ea typeface="+mn-ea"/>
          <a:cs typeface="+mn-cs"/>
        </a:defRPr>
      </a:lvl2pPr>
      <a:lvl3pPr marL="1219049" algn="l" defTabSz="1219049" rtl="0" eaLnBrk="1" latinLnBrk="0" hangingPunct="1">
        <a:defRPr sz="2400" kern="1200">
          <a:solidFill>
            <a:schemeClr val="tx1"/>
          </a:solidFill>
          <a:latin typeface="+mn-lt"/>
          <a:ea typeface="+mn-ea"/>
          <a:cs typeface="+mn-cs"/>
        </a:defRPr>
      </a:lvl3pPr>
      <a:lvl4pPr marL="1828572" algn="l" defTabSz="1219049" rtl="0" eaLnBrk="1" latinLnBrk="0" hangingPunct="1">
        <a:defRPr sz="2400" kern="1200">
          <a:solidFill>
            <a:schemeClr val="tx1"/>
          </a:solidFill>
          <a:latin typeface="+mn-lt"/>
          <a:ea typeface="+mn-ea"/>
          <a:cs typeface="+mn-cs"/>
        </a:defRPr>
      </a:lvl4pPr>
      <a:lvl5pPr marL="2438095" algn="l" defTabSz="1219049" rtl="0" eaLnBrk="1" latinLnBrk="0" hangingPunct="1">
        <a:defRPr sz="2400" kern="1200">
          <a:solidFill>
            <a:schemeClr val="tx1"/>
          </a:solidFill>
          <a:latin typeface="+mn-lt"/>
          <a:ea typeface="+mn-ea"/>
          <a:cs typeface="+mn-cs"/>
        </a:defRPr>
      </a:lvl5pPr>
      <a:lvl6pPr marL="3047619" algn="l" defTabSz="1219049" rtl="0" eaLnBrk="1" latinLnBrk="0" hangingPunct="1">
        <a:defRPr sz="2400" kern="1200">
          <a:solidFill>
            <a:schemeClr val="tx1"/>
          </a:solidFill>
          <a:latin typeface="+mn-lt"/>
          <a:ea typeface="+mn-ea"/>
          <a:cs typeface="+mn-cs"/>
        </a:defRPr>
      </a:lvl6pPr>
      <a:lvl7pPr marL="3657144" algn="l" defTabSz="1219049" rtl="0" eaLnBrk="1" latinLnBrk="0" hangingPunct="1">
        <a:defRPr sz="2400" kern="1200">
          <a:solidFill>
            <a:schemeClr val="tx1"/>
          </a:solidFill>
          <a:latin typeface="+mn-lt"/>
          <a:ea typeface="+mn-ea"/>
          <a:cs typeface="+mn-cs"/>
        </a:defRPr>
      </a:lvl7pPr>
      <a:lvl8pPr marL="4266667" algn="l" defTabSz="1219049" rtl="0" eaLnBrk="1" latinLnBrk="0" hangingPunct="1">
        <a:defRPr sz="2400" kern="1200">
          <a:solidFill>
            <a:schemeClr val="tx1"/>
          </a:solidFill>
          <a:latin typeface="+mn-lt"/>
          <a:ea typeface="+mn-ea"/>
          <a:cs typeface="+mn-cs"/>
        </a:defRPr>
      </a:lvl8pPr>
      <a:lvl9pPr marL="4876191" algn="l" defTabSz="1219049"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5.xml"/><Relationship Id="rId1" Type="http://schemas.openxmlformats.org/officeDocument/2006/relationships/vmlDrawing" Target="../drawings/vmlDrawing4.vml"/><Relationship Id="rId4" Type="http://schemas.openxmlformats.org/officeDocument/2006/relationships/image" Target="../media/image18.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image" Target="../media/image20.wmf"/><Relationship Id="rId5" Type="http://schemas.openxmlformats.org/officeDocument/2006/relationships/oleObject" Target="../embeddings/oleObject14.bin"/><Relationship Id="rId4" Type="http://schemas.openxmlformats.org/officeDocument/2006/relationships/image" Target="../media/image19.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25.wmf"/><Relationship Id="rId3" Type="http://schemas.openxmlformats.org/officeDocument/2006/relationships/image" Target="../media/image26.png"/><Relationship Id="rId7" Type="http://schemas.openxmlformats.org/officeDocument/2006/relationships/image" Target="../media/image22.wmf"/><Relationship Id="rId12"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6.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3.wmf"/></Relationships>
</file>

<file path=ppt/slides/_rels/slide16.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31.wmf"/><Relationship Id="rId2" Type="http://schemas.openxmlformats.org/officeDocument/2006/relationships/slideLayout" Target="../slideLayouts/slideLayout5.xml"/><Relationship Id="rId1" Type="http://schemas.openxmlformats.org/officeDocument/2006/relationships/vmlDrawing" Target="../drawings/vmlDrawing7.vml"/><Relationship Id="rId6" Type="http://schemas.openxmlformats.org/officeDocument/2006/relationships/image" Target="../media/image28.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3.bin"/><Relationship Id="rId14" Type="http://schemas.openxmlformats.org/officeDocument/2006/relationships/image" Target="../media/image32.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image" Target="../media/image26.png"/><Relationship Id="rId7" Type="http://schemas.openxmlformats.org/officeDocument/2006/relationships/image" Target="../media/image34.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7.bin"/><Relationship Id="rId11" Type="http://schemas.openxmlformats.org/officeDocument/2006/relationships/image" Target="../media/image36.wmf"/><Relationship Id="rId5" Type="http://schemas.openxmlformats.org/officeDocument/2006/relationships/image" Target="../media/image33.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35.wmf"/></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3.png"/><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8.xml"/><Relationship Id="rId1" Type="http://schemas.openxmlformats.org/officeDocument/2006/relationships/vmlDrawing" Target="../drawings/vmlDrawing9.vml"/><Relationship Id="rId5" Type="http://schemas.openxmlformats.org/officeDocument/2006/relationships/image" Target="../media/image40.png"/><Relationship Id="rId4" Type="http://schemas.openxmlformats.org/officeDocument/2006/relationships/image" Target="../media/image3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8.xml"/><Relationship Id="rId1" Type="http://schemas.openxmlformats.org/officeDocument/2006/relationships/vmlDrawing" Target="../drawings/vmlDrawing10.vml"/><Relationship Id="rId6" Type="http://schemas.openxmlformats.org/officeDocument/2006/relationships/image" Target="../media/image42.wmf"/><Relationship Id="rId5" Type="http://schemas.openxmlformats.org/officeDocument/2006/relationships/oleObject" Target="../embeddings/oleObject32.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34.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8.xml"/><Relationship Id="rId1" Type="http://schemas.openxmlformats.org/officeDocument/2006/relationships/vmlDrawing" Target="../drawings/vmlDrawing11.vml"/><Relationship Id="rId6" Type="http://schemas.openxmlformats.org/officeDocument/2006/relationships/image" Target="../media/image46.wmf"/><Relationship Id="rId5" Type="http://schemas.openxmlformats.org/officeDocument/2006/relationships/oleObject" Target="../embeddings/oleObject36.bin"/><Relationship Id="rId4" Type="http://schemas.openxmlformats.org/officeDocument/2006/relationships/image" Target="../media/image45.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image" Target="../media/image57.png"/><Relationship Id="rId7" Type="http://schemas.openxmlformats.org/officeDocument/2006/relationships/image" Target="../media/image48.wmf"/><Relationship Id="rId2" Type="http://schemas.openxmlformats.org/officeDocument/2006/relationships/slideLayout" Target="../slideLayouts/slideLayout8.xml"/><Relationship Id="rId1" Type="http://schemas.openxmlformats.org/officeDocument/2006/relationships/vmlDrawing" Target="../drawings/vmlDrawing12.vml"/><Relationship Id="rId6" Type="http://schemas.openxmlformats.org/officeDocument/2006/relationships/oleObject" Target="../embeddings/oleObject38.bin"/><Relationship Id="rId5" Type="http://schemas.openxmlformats.org/officeDocument/2006/relationships/image" Target="../media/image47.wmf"/><Relationship Id="rId4" Type="http://schemas.openxmlformats.org/officeDocument/2006/relationships/oleObject" Target="../embeddings/oleObject37.bin"/><Relationship Id="rId9" Type="http://schemas.openxmlformats.org/officeDocument/2006/relationships/image" Target="../media/image49.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6.xml"/><Relationship Id="rId1" Type="http://schemas.openxmlformats.org/officeDocument/2006/relationships/vmlDrawing" Target="../drawings/vmlDrawing13.vml"/><Relationship Id="rId4" Type="http://schemas.openxmlformats.org/officeDocument/2006/relationships/image" Target="../media/image50.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0.wmf"/><Relationship Id="rId18" Type="http://schemas.openxmlformats.org/officeDocument/2006/relationships/oleObject" Target="../embeddings/oleObject8.bin"/><Relationship Id="rId3" Type="http://schemas.openxmlformats.org/officeDocument/2006/relationships/notesSlide" Target="../notesSlides/notesSlide1.xml"/><Relationship Id="rId7" Type="http://schemas.openxmlformats.org/officeDocument/2006/relationships/image" Target="../media/image7.wmf"/><Relationship Id="rId12" Type="http://schemas.openxmlformats.org/officeDocument/2006/relationships/oleObject" Target="../embeddings/oleObject5.bin"/><Relationship Id="rId17" Type="http://schemas.openxmlformats.org/officeDocument/2006/relationships/image" Target="../media/image12.wmf"/><Relationship Id="rId2" Type="http://schemas.openxmlformats.org/officeDocument/2006/relationships/slideLayout" Target="../slideLayouts/slideLayout5.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9.wmf"/><Relationship Id="rId5" Type="http://schemas.openxmlformats.org/officeDocument/2006/relationships/image" Target="../media/image6.wmf"/><Relationship Id="rId15" Type="http://schemas.openxmlformats.org/officeDocument/2006/relationships/image" Target="../media/image11.wmf"/><Relationship Id="rId10" Type="http://schemas.openxmlformats.org/officeDocument/2006/relationships/oleObject" Target="../embeddings/oleObject4.bin"/><Relationship Id="rId19" Type="http://schemas.openxmlformats.org/officeDocument/2006/relationships/image" Target="../media/image13.wmf"/><Relationship Id="rId4" Type="http://schemas.openxmlformats.org/officeDocument/2006/relationships/oleObject" Target="../embeddings/oleObject1.bin"/><Relationship Id="rId9" Type="http://schemas.openxmlformats.org/officeDocument/2006/relationships/image" Target="../media/image8.wmf"/><Relationship Id="rId1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15.wmf"/><Relationship Id="rId5" Type="http://schemas.openxmlformats.org/officeDocument/2006/relationships/oleObject" Target="../embeddings/oleObject10.bin"/><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image" Target="../media/image1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301163" y="3214213"/>
            <a:ext cx="8201317" cy="196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tabLst>
                <a:tab pos="2695575" algn="l"/>
              </a:tabLst>
              <a:defRPr sz="2000" b="1">
                <a:solidFill>
                  <a:schemeClr val="tx1"/>
                </a:solidFill>
                <a:latin typeface="Arial" charset="0"/>
                <a:ea typeface="宋体" pitchFamily="2" charset="-122"/>
              </a:defRPr>
            </a:lvl1pPr>
            <a:lvl2pPr marL="742950" indent="-285750">
              <a:tabLst>
                <a:tab pos="2695575" algn="l"/>
              </a:tabLst>
              <a:defRPr sz="2000" b="1">
                <a:solidFill>
                  <a:schemeClr val="tx1"/>
                </a:solidFill>
                <a:latin typeface="Arial" charset="0"/>
                <a:ea typeface="宋体" pitchFamily="2" charset="-122"/>
              </a:defRPr>
            </a:lvl2pPr>
            <a:lvl3pPr marL="1143000" indent="-228600">
              <a:tabLst>
                <a:tab pos="2695575" algn="l"/>
              </a:tabLst>
              <a:defRPr sz="2000" b="1">
                <a:solidFill>
                  <a:schemeClr val="tx1"/>
                </a:solidFill>
                <a:latin typeface="Arial" charset="0"/>
                <a:ea typeface="宋体" pitchFamily="2" charset="-122"/>
              </a:defRPr>
            </a:lvl3pPr>
            <a:lvl4pPr marL="1600200" indent="-228600">
              <a:tabLst>
                <a:tab pos="2695575" algn="l"/>
              </a:tabLst>
              <a:defRPr sz="2000" b="1">
                <a:solidFill>
                  <a:schemeClr val="tx1"/>
                </a:solidFill>
                <a:latin typeface="Arial" charset="0"/>
                <a:ea typeface="宋体" pitchFamily="2" charset="-122"/>
              </a:defRPr>
            </a:lvl4pPr>
            <a:lvl5pPr marL="2057400" indent="-228600">
              <a:tabLst>
                <a:tab pos="2695575" algn="l"/>
              </a:tabLst>
              <a:defRPr sz="2000" b="1">
                <a:solidFill>
                  <a:schemeClr val="tx1"/>
                </a:solidFill>
                <a:latin typeface="Arial" charset="0"/>
                <a:ea typeface="宋体" pitchFamily="2" charset="-122"/>
              </a:defRPr>
            </a:lvl5pPr>
            <a:lvl6pPr marL="25146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6pPr>
            <a:lvl7pPr marL="29718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7pPr>
            <a:lvl8pPr marL="34290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8pPr>
            <a:lvl9pPr marL="3886200" indent="-228600" eaLnBrk="0" fontAlgn="base" hangingPunct="0">
              <a:spcBef>
                <a:spcPct val="0"/>
              </a:spcBef>
              <a:spcAft>
                <a:spcPct val="0"/>
              </a:spcAft>
              <a:tabLst>
                <a:tab pos="2695575" algn="l"/>
              </a:tabLst>
              <a:defRPr sz="2000" b="1">
                <a:solidFill>
                  <a:schemeClr val="tx1"/>
                </a:solidFill>
                <a:latin typeface="Arial" charset="0"/>
                <a:ea typeface="宋体" pitchFamily="2" charset="-122"/>
              </a:defRPr>
            </a:lvl9pPr>
          </a:lstStyle>
          <a:p>
            <a:pPr algn="ctr" eaLnBrk="1" hangingPunct="1">
              <a:spcBef>
                <a:spcPct val="50000"/>
              </a:spcBef>
            </a:pPr>
            <a:r>
              <a:rPr lang="en-US" altLang="en-US" sz="4800" b="0" dirty="0" smtClean="0">
                <a:solidFill>
                  <a:srgbClr val="FF0000"/>
                </a:solidFill>
                <a:latin typeface="黑体" pitchFamily="2" charset="-122"/>
                <a:ea typeface="黑体" pitchFamily="2" charset="-122"/>
              </a:rPr>
              <a:t>  2.2.2</a:t>
            </a:r>
            <a:r>
              <a:rPr lang="en-US" altLang="zh-CN" sz="4800" b="0" dirty="0" smtClean="0">
                <a:solidFill>
                  <a:srgbClr val="FF0000"/>
                </a:solidFill>
                <a:latin typeface="黑体" pitchFamily="2" charset="-122"/>
                <a:ea typeface="黑体" pitchFamily="2" charset="-122"/>
              </a:rPr>
              <a:t>    </a:t>
            </a:r>
            <a:r>
              <a:rPr lang="zh-CN" altLang="en-US" sz="4800" b="0" dirty="0" smtClean="0">
                <a:solidFill>
                  <a:srgbClr val="FF0000"/>
                </a:solidFill>
                <a:latin typeface="黑体" pitchFamily="2" charset="-122"/>
                <a:ea typeface="黑体" pitchFamily="2" charset="-122"/>
              </a:rPr>
              <a:t>有理数的除法</a:t>
            </a:r>
            <a:endParaRPr lang="en-US" altLang="zh-CN" sz="4800" b="0" dirty="0" smtClean="0">
              <a:solidFill>
                <a:srgbClr val="FF0000"/>
              </a:solidFill>
              <a:latin typeface="黑体" pitchFamily="2" charset="-122"/>
              <a:ea typeface="黑体" pitchFamily="2" charset="-122"/>
            </a:endParaRPr>
          </a:p>
          <a:p>
            <a:pPr algn="ctr" eaLnBrk="1" hangingPunct="1">
              <a:spcBef>
                <a:spcPct val="50000"/>
              </a:spcBef>
            </a:pPr>
            <a:r>
              <a:rPr lang="zh-CN" altLang="en-US" sz="4800" b="0" dirty="0" smtClean="0">
                <a:solidFill>
                  <a:srgbClr val="FF0000"/>
                </a:solidFill>
                <a:latin typeface="黑体" pitchFamily="2" charset="-122"/>
                <a:ea typeface="黑体" pitchFamily="2" charset="-122"/>
              </a:rPr>
              <a:t>          第</a:t>
            </a:r>
            <a:r>
              <a:rPr lang="en-US" altLang="zh-CN" sz="4800" b="0" dirty="0" smtClean="0">
                <a:solidFill>
                  <a:srgbClr val="FF0000"/>
                </a:solidFill>
                <a:latin typeface="黑体" pitchFamily="2" charset="-122"/>
                <a:ea typeface="黑体" pitchFamily="2" charset="-122"/>
              </a:rPr>
              <a:t>1</a:t>
            </a:r>
            <a:r>
              <a:rPr lang="zh-CN" altLang="en-US" sz="4800" b="0" dirty="0" smtClean="0">
                <a:solidFill>
                  <a:srgbClr val="FF0000"/>
                </a:solidFill>
                <a:latin typeface="黑体" pitchFamily="2" charset="-122"/>
                <a:ea typeface="黑体" pitchFamily="2" charset="-122"/>
              </a:rPr>
              <a:t>课时</a:t>
            </a:r>
            <a:endParaRPr lang="en-US" altLang="zh-CN" sz="4800" b="0" dirty="0" smtClean="0">
              <a:solidFill>
                <a:srgbClr val="FF0000"/>
              </a:solidFill>
              <a:latin typeface="黑体" pitchFamily="2" charset="-122"/>
              <a:ea typeface="黑体" pitchFamily="2" charset="-122"/>
            </a:endParaRPr>
          </a:p>
        </p:txBody>
      </p:sp>
      <p:sp>
        <p:nvSpPr>
          <p:cNvPr id="6" name="Rectangle 9"/>
          <p:cNvSpPr>
            <a:spLocks noChangeArrowheads="1"/>
          </p:cNvSpPr>
          <p:nvPr/>
        </p:nvSpPr>
        <p:spPr bwMode="auto">
          <a:xfrm>
            <a:off x="2638017" y="1798505"/>
            <a:ext cx="7950728" cy="1046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917" tIns="60958" rIns="121917" bIns="60958">
            <a:spAutoFit/>
          </a:bodyPr>
          <a:lstStyle/>
          <a:p>
            <a:pPr algn="ctr" eaLnBrk="1" hangingPunct="1">
              <a:spcBef>
                <a:spcPct val="50000"/>
              </a:spcBef>
            </a:pPr>
            <a:r>
              <a:rPr lang="en-US" altLang="en-US" sz="6000" b="0" dirty="0">
                <a:solidFill>
                  <a:prstClr val="black"/>
                </a:solidFill>
                <a:latin typeface="隶书" pitchFamily="49" charset="-122"/>
                <a:ea typeface="隶书" pitchFamily="49" charset="-122"/>
              </a:rPr>
              <a:t>第</a:t>
            </a:r>
            <a:r>
              <a:rPr lang="zh-CN" altLang="en-US" sz="6000" b="0" dirty="0">
                <a:solidFill>
                  <a:prstClr val="black"/>
                </a:solidFill>
                <a:latin typeface="隶书" pitchFamily="49" charset="-122"/>
                <a:ea typeface="隶书" pitchFamily="49" charset="-122"/>
              </a:rPr>
              <a:t>二</a:t>
            </a:r>
            <a:r>
              <a:rPr lang="en-US" altLang="en-US" sz="6000" b="0" dirty="0">
                <a:solidFill>
                  <a:prstClr val="black"/>
                </a:solidFill>
                <a:latin typeface="隶书" pitchFamily="49" charset="-122"/>
                <a:ea typeface="隶书" pitchFamily="49" charset="-122"/>
              </a:rPr>
              <a:t>章</a:t>
            </a:r>
            <a:r>
              <a:rPr lang="zh-CN" altLang="en-US" sz="6000" b="0" dirty="0">
                <a:solidFill>
                  <a:prstClr val="black"/>
                </a:solidFill>
                <a:latin typeface="隶书" pitchFamily="49" charset="-122"/>
                <a:ea typeface="隶书" pitchFamily="49" charset="-122"/>
              </a:rPr>
              <a:t>  </a:t>
            </a:r>
            <a:r>
              <a:rPr lang="en-US" altLang="en-US" sz="6000" b="0" dirty="0" err="1">
                <a:solidFill>
                  <a:prstClr val="black"/>
                </a:solidFill>
                <a:latin typeface="隶书" pitchFamily="49" charset="-122"/>
                <a:ea typeface="隶书" pitchFamily="49" charset="-122"/>
              </a:rPr>
              <a:t>有理数</a:t>
            </a:r>
            <a:r>
              <a:rPr lang="zh-CN" altLang="en-US" sz="6000" b="0" dirty="0">
                <a:solidFill>
                  <a:prstClr val="black"/>
                </a:solidFill>
                <a:latin typeface="隶书" pitchFamily="49" charset="-122"/>
                <a:ea typeface="隶书" pitchFamily="49" charset="-122"/>
              </a:rPr>
              <a:t>的运算</a:t>
            </a:r>
          </a:p>
        </p:txBody>
      </p:sp>
    </p:spTree>
    <p:extLst>
      <p:ext uri="{BB962C8B-B14F-4D97-AF65-F5344CB8AC3E}">
        <p14:creationId xmlns:p14="http://schemas.microsoft.com/office/powerpoint/2010/main" val="16100351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4" name="文本框 204803"/>
          <p:cNvSpPr txBox="1">
            <a:spLocks noChangeArrowheads="1"/>
          </p:cNvSpPr>
          <p:nvPr/>
        </p:nvSpPr>
        <p:spPr bwMode="auto">
          <a:xfrm>
            <a:off x="1049646" y="1316421"/>
            <a:ext cx="9329708" cy="2832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3200" dirty="0">
                <a:latin typeface="Times New Roman" pitchFamily="18" charset="0"/>
                <a:ea typeface="楷体" pitchFamily="49" charset="-122"/>
                <a:cs typeface="Times New Roman" pitchFamily="18" charset="0"/>
              </a:rPr>
              <a:t>         利用上面的除法法则计算下列各题</a:t>
            </a:r>
            <a:r>
              <a:rPr lang="en-US" altLang="zh-CN" sz="3200" dirty="0">
                <a:latin typeface="Times New Roman" pitchFamily="18" charset="0"/>
                <a:ea typeface="楷体" pitchFamily="49" charset="-122"/>
                <a:cs typeface="Times New Roman" pitchFamily="18" charset="0"/>
              </a:rPr>
              <a:t>.</a:t>
            </a:r>
            <a:endParaRPr lang="zh-CN" altLang="en-US" sz="3200" dirty="0">
              <a:latin typeface="Times New Roman" pitchFamily="18" charset="0"/>
              <a:ea typeface="楷体" pitchFamily="49" charset="-122"/>
              <a:cs typeface="Times New Roman" pitchFamily="18" charset="0"/>
            </a:endParaRPr>
          </a:p>
          <a:p>
            <a:pPr eaLnBrk="1" hangingPunct="1">
              <a:lnSpc>
                <a:spcPct val="150000"/>
              </a:lnSpc>
              <a:spcBef>
                <a:spcPct val="50000"/>
              </a:spcBef>
            </a:pP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1</a:t>
            </a:r>
            <a:r>
              <a:rPr lang="zh-CN" altLang="en-US" sz="3200" dirty="0">
                <a:latin typeface="Times New Roman" panose="02020603050405020304"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(–54)÷ (–9)</a:t>
            </a:r>
            <a:r>
              <a:rPr lang="zh-CN" altLang="en-US" sz="3200" dirty="0">
                <a:latin typeface="Times New Roman" panose="02020603050405020304" pitchFamily="18" charset="0"/>
                <a:ea typeface="楷体" pitchFamily="49" charset="-122"/>
                <a:cs typeface="Times New Roman" pitchFamily="18" charset="0"/>
              </a:rPr>
              <a:t>；            （</a:t>
            </a:r>
            <a:r>
              <a:rPr lang="en-US" altLang="zh-CN" sz="3200" dirty="0">
                <a:latin typeface="Times New Roman" panose="02020603050405020304" pitchFamily="18" charset="0"/>
                <a:ea typeface="楷体" pitchFamily="49" charset="-122"/>
                <a:cs typeface="Times New Roman" pitchFamily="18" charset="0"/>
              </a:rPr>
              <a:t>2</a:t>
            </a:r>
            <a:r>
              <a:rPr lang="zh-CN" altLang="en-US" sz="3200" dirty="0">
                <a:latin typeface="Times New Roman" panose="02020603050405020304"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(–27) </a:t>
            </a:r>
            <a:r>
              <a:rPr lang="en-US" altLang="zh-CN" sz="3200" dirty="0">
                <a:latin typeface="Times New Roman" panose="02020603050405020304" pitchFamily="18" charset="0"/>
                <a:ea typeface="黑体" panose="02010609060101010101" pitchFamily="2"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3</a:t>
            </a:r>
            <a:r>
              <a:rPr lang="zh-CN" altLang="en-US" sz="3200" dirty="0">
                <a:latin typeface="Times New Roman" panose="02020603050405020304" pitchFamily="18" charset="0"/>
                <a:ea typeface="楷体" pitchFamily="49" charset="-122"/>
                <a:cs typeface="Times New Roman" pitchFamily="18" charset="0"/>
                <a:sym typeface="Arial" panose="020B0604020202020204" pitchFamily="34" charset="0"/>
              </a:rPr>
              <a:t>；</a:t>
            </a:r>
            <a:endParaRPr lang="en-US" altLang="zh-CN" sz="3200" dirty="0">
              <a:latin typeface="Times New Roman" panose="02020603050405020304" pitchFamily="18" charset="0"/>
              <a:ea typeface="楷体" pitchFamily="49" charset="-122"/>
              <a:cs typeface="Times New Roman" pitchFamily="18" charset="0"/>
            </a:endParaRPr>
          </a:p>
          <a:p>
            <a:pPr eaLnBrk="1" hangingPunct="1">
              <a:lnSpc>
                <a:spcPct val="150000"/>
              </a:lnSpc>
              <a:spcBef>
                <a:spcPct val="50000"/>
              </a:spcBef>
            </a:pPr>
            <a:r>
              <a:rPr lang="zh-CN" altLang="en-US" sz="3200" dirty="0">
                <a:latin typeface="Times New Roman" panose="02020603050405020304"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3</a:t>
            </a:r>
            <a:r>
              <a:rPr lang="zh-CN" altLang="en-US" sz="3200" dirty="0">
                <a:latin typeface="Times New Roman" panose="02020603050405020304"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0 ÷ (–7)</a:t>
            </a:r>
            <a:r>
              <a:rPr lang="zh-CN" altLang="en-US" sz="3200" dirty="0">
                <a:latin typeface="Times New Roman" panose="02020603050405020304" pitchFamily="18" charset="0"/>
                <a:ea typeface="楷体" pitchFamily="49" charset="-122"/>
                <a:cs typeface="Times New Roman" pitchFamily="18" charset="0"/>
              </a:rPr>
              <a:t>；                  （</a:t>
            </a:r>
            <a:r>
              <a:rPr lang="en-US" altLang="zh-CN" sz="3200" dirty="0">
                <a:latin typeface="Times New Roman" panose="02020603050405020304" pitchFamily="18" charset="0"/>
                <a:ea typeface="楷体" pitchFamily="49" charset="-122"/>
                <a:cs typeface="Times New Roman" pitchFamily="18" charset="0"/>
              </a:rPr>
              <a:t>4</a:t>
            </a:r>
            <a:r>
              <a:rPr lang="zh-CN" altLang="en-US" sz="3200" dirty="0">
                <a:latin typeface="Times New Roman" panose="02020603050405020304" pitchFamily="18" charset="0"/>
                <a:ea typeface="楷体" pitchFamily="49"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(–24) </a:t>
            </a:r>
            <a:r>
              <a:rPr lang="en-US" altLang="zh-CN" sz="3200" dirty="0">
                <a:latin typeface="Times New Roman" panose="02020603050405020304" pitchFamily="18" charset="0"/>
                <a:ea typeface="黑体" panose="02010609060101010101" pitchFamily="2" charset="-122"/>
                <a:cs typeface="Times New Roman" pitchFamily="18" charset="0"/>
              </a:rPr>
              <a:t>÷(</a:t>
            </a:r>
            <a:r>
              <a:rPr lang="en-US" altLang="zh-CN" sz="3200" dirty="0">
                <a:latin typeface="Times New Roman" panose="02020603050405020304" pitchFamily="18" charset="0"/>
                <a:ea typeface="楷体" pitchFamily="49" charset="-122"/>
                <a:cs typeface="Times New Roman" pitchFamily="18" charset="0"/>
              </a:rPr>
              <a:t>–6).</a:t>
            </a:r>
          </a:p>
        </p:txBody>
      </p:sp>
      <p:sp>
        <p:nvSpPr>
          <p:cNvPr id="204809" name="文本框 204808"/>
          <p:cNvSpPr txBox="1">
            <a:spLocks noChangeArrowheads="1"/>
          </p:cNvSpPr>
          <p:nvPr/>
        </p:nvSpPr>
        <p:spPr bwMode="auto">
          <a:xfrm>
            <a:off x="1131554" y="4821373"/>
            <a:ext cx="9225348"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200" dirty="0">
                <a:solidFill>
                  <a:srgbClr val="0000FF"/>
                </a:solidFill>
                <a:latin typeface="Times New Roman" pitchFamily="18" charset="0"/>
                <a:ea typeface="黑体" panose="02010609060101010101" pitchFamily="2" charset="-122"/>
                <a:cs typeface="Times New Roman" pitchFamily="18" charset="0"/>
              </a:rPr>
              <a:t>【</a:t>
            </a:r>
            <a:r>
              <a:rPr lang="zh-CN" altLang="en-US" sz="3200" dirty="0">
                <a:solidFill>
                  <a:srgbClr val="0000FF"/>
                </a:solidFill>
                <a:latin typeface="Times New Roman" pitchFamily="18" charset="0"/>
                <a:ea typeface="黑体" panose="02010609060101010101" pitchFamily="2" charset="-122"/>
                <a:cs typeface="Times New Roman" pitchFamily="18" charset="0"/>
              </a:rPr>
              <a:t>思考</a:t>
            </a:r>
            <a:r>
              <a:rPr lang="en-US" altLang="zh-CN" sz="3200" dirty="0">
                <a:solidFill>
                  <a:srgbClr val="0000FF"/>
                </a:solidFill>
                <a:latin typeface="Times New Roman" pitchFamily="18" charset="0"/>
                <a:ea typeface="黑体" panose="02010609060101010101" pitchFamily="2" charset="-122"/>
                <a:cs typeface="Times New Roman" pitchFamily="18" charset="0"/>
              </a:rPr>
              <a:t>】</a:t>
            </a:r>
            <a:r>
              <a:rPr lang="zh-CN" altLang="en-US" sz="3200" dirty="0">
                <a:latin typeface="Times New Roman" pitchFamily="18" charset="0"/>
                <a:ea typeface="楷体" panose="02010609060101010101" pitchFamily="49" charset="-122"/>
                <a:cs typeface="Times New Roman" pitchFamily="18" charset="0"/>
              </a:rPr>
              <a:t>从上面我们能发现商的符号有什么规律？</a:t>
            </a:r>
            <a:endParaRPr lang="zh-CN" altLang="en-US" sz="2800" dirty="0">
              <a:latin typeface="Times New Roman" pitchFamily="18" charset="0"/>
              <a:ea typeface="楷体" panose="02010609060101010101" pitchFamily="49" charset="-122"/>
              <a:cs typeface="Times New Roman" pitchFamily="18" charset="0"/>
            </a:endParaRPr>
          </a:p>
        </p:txBody>
      </p:sp>
      <p:sp>
        <p:nvSpPr>
          <p:cNvPr id="3" name="矩形 2"/>
          <p:cNvSpPr/>
          <p:nvPr/>
        </p:nvSpPr>
        <p:spPr>
          <a:xfrm>
            <a:off x="4802181" y="2424671"/>
            <a:ext cx="451347" cy="615696"/>
          </a:xfrm>
          <a:prstGeom prst="rect">
            <a:avLst/>
          </a:prstGeom>
        </p:spPr>
        <p:txBody>
          <a:bodyPr wrap="none" lIns="121917" tIns="60958" rIns="121917" bIns="60958">
            <a:spAutoFit/>
          </a:bodyPr>
          <a:lstStyle/>
          <a:p>
            <a:r>
              <a:rPr lang="en-US" altLang="zh-CN" sz="3200" dirty="0">
                <a:solidFill>
                  <a:srgbClr val="FF0000"/>
                </a:solidFill>
                <a:latin typeface="Times New Roman" pitchFamily="18" charset="0"/>
                <a:cs typeface="Times New Roman" pitchFamily="18" charset="0"/>
              </a:rPr>
              <a:t>6</a:t>
            </a:r>
            <a:endParaRPr lang="zh-CN" altLang="en-US" sz="2700" dirty="0">
              <a:latin typeface="Times New Roman" pitchFamily="18" charset="0"/>
              <a:cs typeface="Times New Roman" pitchFamily="18" charset="0"/>
            </a:endParaRPr>
          </a:p>
        </p:txBody>
      </p:sp>
      <p:sp>
        <p:nvSpPr>
          <p:cNvPr id="4" name="矩形 3"/>
          <p:cNvSpPr/>
          <p:nvPr/>
        </p:nvSpPr>
        <p:spPr>
          <a:xfrm>
            <a:off x="9237258" y="2446650"/>
            <a:ext cx="656505" cy="615696"/>
          </a:xfrm>
          <a:prstGeom prst="rect">
            <a:avLst/>
          </a:prstGeom>
        </p:spPr>
        <p:txBody>
          <a:bodyPr wrap="none" lIns="121917" tIns="60958" rIns="121917" bIns="60958">
            <a:spAutoFit/>
          </a:bodyPr>
          <a:lstStyle/>
          <a:p>
            <a:r>
              <a:rPr lang="en-US" altLang="zh-CN" sz="3200" dirty="0">
                <a:solidFill>
                  <a:srgbClr val="FF0000"/>
                </a:solidFill>
                <a:latin typeface="Times New Roman" pitchFamily="18" charset="0"/>
                <a:cs typeface="Times New Roman" pitchFamily="18" charset="0"/>
              </a:rPr>
              <a:t>–9</a:t>
            </a:r>
            <a:endParaRPr lang="zh-CN" altLang="en-US" dirty="0">
              <a:latin typeface="Times New Roman" pitchFamily="18" charset="0"/>
              <a:cs typeface="Times New Roman" pitchFamily="18" charset="0"/>
            </a:endParaRPr>
          </a:p>
        </p:txBody>
      </p:sp>
      <p:sp>
        <p:nvSpPr>
          <p:cNvPr id="5" name="矩形 4"/>
          <p:cNvSpPr/>
          <p:nvPr/>
        </p:nvSpPr>
        <p:spPr>
          <a:xfrm>
            <a:off x="4786678" y="3365890"/>
            <a:ext cx="451347" cy="615696"/>
          </a:xfrm>
          <a:prstGeom prst="rect">
            <a:avLst/>
          </a:prstGeom>
        </p:spPr>
        <p:txBody>
          <a:bodyPr wrap="none" lIns="121917" tIns="60958" rIns="121917" bIns="60958">
            <a:spAutoFit/>
          </a:bodyPr>
          <a:lstStyle/>
          <a:p>
            <a:r>
              <a:rPr lang="en-US" altLang="zh-CN" sz="3200" dirty="0">
                <a:solidFill>
                  <a:srgbClr val="FF0000"/>
                </a:solidFill>
                <a:latin typeface="Times New Roman" pitchFamily="18" charset="0"/>
                <a:cs typeface="Times New Roman" pitchFamily="18" charset="0"/>
              </a:rPr>
              <a:t>0</a:t>
            </a:r>
            <a:endParaRPr lang="zh-CN" altLang="en-US" dirty="0">
              <a:latin typeface="Times New Roman" pitchFamily="18" charset="0"/>
              <a:cs typeface="Times New Roman" pitchFamily="18" charset="0"/>
            </a:endParaRPr>
          </a:p>
        </p:txBody>
      </p:sp>
      <p:sp>
        <p:nvSpPr>
          <p:cNvPr id="6" name="矩形 5"/>
          <p:cNvSpPr/>
          <p:nvPr/>
        </p:nvSpPr>
        <p:spPr>
          <a:xfrm>
            <a:off x="9448056" y="3383699"/>
            <a:ext cx="451347" cy="615696"/>
          </a:xfrm>
          <a:prstGeom prst="rect">
            <a:avLst/>
          </a:prstGeom>
        </p:spPr>
        <p:txBody>
          <a:bodyPr wrap="none" lIns="121917" tIns="60958" rIns="121917" bIns="60958">
            <a:spAutoFit/>
          </a:bodyPr>
          <a:lstStyle/>
          <a:p>
            <a:pPr lvl="0">
              <a:defRPr/>
            </a:pPr>
            <a:r>
              <a:rPr lang="en-US" altLang="zh-CN" sz="3200" dirty="0">
                <a:solidFill>
                  <a:srgbClr val="FF0000"/>
                </a:solidFill>
                <a:latin typeface="Times New Roman" pitchFamily="18" charset="0"/>
                <a:cs typeface="Times New Roman" pitchFamily="18" charset="0"/>
              </a:rPr>
              <a:t>4</a:t>
            </a:r>
          </a:p>
        </p:txBody>
      </p:sp>
    </p:spTree>
    <p:extLst>
      <p:ext uri="{BB962C8B-B14F-4D97-AF65-F5344CB8AC3E}">
        <p14:creationId xmlns:p14="http://schemas.microsoft.com/office/powerpoint/2010/main" val="2768382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09">
                                            <p:txEl>
                                              <p:pRg st="0" end="0"/>
                                            </p:txEl>
                                          </p:spTgt>
                                        </p:tgtEl>
                                        <p:attrNameLst>
                                          <p:attrName>style.visibility</p:attrName>
                                        </p:attrNameLst>
                                      </p:cBhvr>
                                      <p:to>
                                        <p:strVal val="visible"/>
                                      </p:to>
                                    </p:set>
                                    <p:anim calcmode="lin" valueType="num">
                                      <p:cBhvr additive="base">
                                        <p:cTn id="31" dur="500" fill="hold"/>
                                        <p:tgtEl>
                                          <p:spTgt spid="20480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0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9" grpId="0" build="p" autoUpdateAnimBg="0"/>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剪去同侧角的矩形 11"/>
          <p:cNvSpPr/>
          <p:nvPr/>
        </p:nvSpPr>
        <p:spPr>
          <a:xfrm>
            <a:off x="1352375" y="1889591"/>
            <a:ext cx="9634828" cy="4395217"/>
          </a:xfrm>
          <a:prstGeom prst="snip2SameRect">
            <a:avLst/>
          </a:prstGeom>
          <a:grp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04810" name="文本框 204809"/>
          <p:cNvSpPr txBox="1">
            <a:spLocks noChangeArrowheads="1"/>
          </p:cNvSpPr>
          <p:nvPr/>
        </p:nvSpPr>
        <p:spPr bwMode="auto">
          <a:xfrm>
            <a:off x="1366322" y="3041324"/>
            <a:ext cx="9591485" cy="184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3200" dirty="0">
                <a:latin typeface="Times New Roman" pitchFamily="18" charset="0"/>
              </a:rPr>
              <a:t>   </a:t>
            </a:r>
            <a:r>
              <a:rPr lang="zh-CN" altLang="en-US" sz="3200" dirty="0" smtClean="0">
                <a:latin typeface="Times New Roman" pitchFamily="18" charset="0"/>
              </a:rPr>
              <a:t>两</a:t>
            </a:r>
            <a:r>
              <a:rPr lang="zh-CN" altLang="en-US" sz="3200" dirty="0">
                <a:latin typeface="Times New Roman" pitchFamily="18" charset="0"/>
              </a:rPr>
              <a:t>数相除，</a:t>
            </a:r>
            <a:r>
              <a:rPr lang="zh-CN" altLang="en-US" sz="3200" dirty="0">
                <a:solidFill>
                  <a:srgbClr val="FF0000"/>
                </a:solidFill>
                <a:latin typeface="Times New Roman" pitchFamily="18" charset="0"/>
              </a:rPr>
              <a:t>同号得正，异号得负</a:t>
            </a:r>
            <a:r>
              <a:rPr lang="zh-CN" altLang="en-US" sz="3200" dirty="0">
                <a:latin typeface="Times New Roman" pitchFamily="18" charset="0"/>
              </a:rPr>
              <a:t>，并把绝对值</a:t>
            </a:r>
            <a:r>
              <a:rPr lang="zh-CN" altLang="en-US" sz="3200" dirty="0">
                <a:solidFill>
                  <a:srgbClr val="FF0000"/>
                </a:solidFill>
                <a:latin typeface="Times New Roman" pitchFamily="18" charset="0"/>
              </a:rPr>
              <a:t>相除</a:t>
            </a:r>
            <a:r>
              <a:rPr lang="en-US" altLang="zh-CN" sz="3200" dirty="0">
                <a:latin typeface="Times New Roman" pitchFamily="18" charset="0"/>
              </a:rPr>
              <a:t>.</a:t>
            </a:r>
          </a:p>
          <a:p>
            <a:pPr eaLnBrk="1" hangingPunct="1">
              <a:lnSpc>
                <a:spcPct val="150000"/>
              </a:lnSpc>
              <a:spcBef>
                <a:spcPct val="50000"/>
              </a:spcBef>
            </a:pPr>
            <a:r>
              <a:rPr lang="en-US" altLang="zh-CN" sz="3200" dirty="0">
                <a:latin typeface="Times New Roman" pitchFamily="18" charset="0"/>
              </a:rPr>
              <a:t>   </a:t>
            </a:r>
            <a:r>
              <a:rPr lang="en-US" altLang="zh-CN" sz="3200" dirty="0" smtClean="0">
                <a:latin typeface="Times New Roman" pitchFamily="18" charset="0"/>
              </a:rPr>
              <a:t> </a:t>
            </a:r>
            <a:r>
              <a:rPr lang="en-US" altLang="zh-CN" sz="3200" dirty="0">
                <a:solidFill>
                  <a:srgbClr val="FF0000"/>
                </a:solidFill>
                <a:latin typeface="Times New Roman" pitchFamily="18" charset="0"/>
              </a:rPr>
              <a:t>0</a:t>
            </a:r>
            <a:r>
              <a:rPr lang="zh-CN" altLang="en-US" sz="3200" dirty="0">
                <a:solidFill>
                  <a:srgbClr val="FF0000"/>
                </a:solidFill>
                <a:latin typeface="Times New Roman" pitchFamily="18" charset="0"/>
              </a:rPr>
              <a:t>除以任何一个不等于</a:t>
            </a:r>
            <a:r>
              <a:rPr lang="en-US" altLang="zh-CN" sz="3200" dirty="0">
                <a:solidFill>
                  <a:srgbClr val="FF0000"/>
                </a:solidFill>
                <a:latin typeface="Times New Roman" pitchFamily="18" charset="0"/>
              </a:rPr>
              <a:t>0</a:t>
            </a:r>
            <a:r>
              <a:rPr lang="zh-CN" altLang="en-US" sz="3200" dirty="0">
                <a:solidFill>
                  <a:srgbClr val="FF0000"/>
                </a:solidFill>
                <a:latin typeface="Times New Roman" pitchFamily="18" charset="0"/>
              </a:rPr>
              <a:t>的数，都得</a:t>
            </a:r>
            <a:r>
              <a:rPr lang="en-US" altLang="zh-CN" sz="3200" dirty="0">
                <a:solidFill>
                  <a:srgbClr val="FF0000"/>
                </a:solidFill>
                <a:latin typeface="Times New Roman" pitchFamily="18" charset="0"/>
              </a:rPr>
              <a:t>0.</a:t>
            </a:r>
          </a:p>
        </p:txBody>
      </p:sp>
      <p:sp>
        <p:nvSpPr>
          <p:cNvPr id="204811" name="文本框 204810"/>
          <p:cNvSpPr txBox="1">
            <a:spLocks noChangeArrowheads="1"/>
          </p:cNvSpPr>
          <p:nvPr/>
        </p:nvSpPr>
        <p:spPr bwMode="auto">
          <a:xfrm>
            <a:off x="3519743" y="1397642"/>
            <a:ext cx="5140192" cy="869145"/>
          </a:xfrm>
          <a:prstGeom prst="rect">
            <a:avLst/>
          </a:prstGeom>
          <a:solidFill>
            <a:schemeClr val="accent6">
              <a:lumMod val="40000"/>
              <a:lumOff val="60000"/>
            </a:schemeClr>
          </a:solidFill>
          <a:ln>
            <a:noFill/>
          </a:ln>
          <a:extLst/>
        </p:spPr>
        <p:txBody>
          <a:bodyPr wrap="square" lIns="121917" tIns="60958" rIns="121917" bIns="60958">
            <a:spAutoFit/>
          </a:bodyPr>
          <a:lstStyle>
            <a:defPPr>
              <a:defRPr lang="zh-CN"/>
            </a:defPPr>
            <a:lvl1pPr eaLnBrk="1" hangingPunct="1">
              <a:lnSpc>
                <a:spcPct val="150000"/>
              </a:lnSpc>
              <a:defRPr sz="2800" b="1">
                <a:latin typeface="宋体" panose="02010600030101010101" pitchFamily="2"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buFont typeface="Arial" panose="020B0604020202020204" pitchFamily="34" charset="0"/>
            </a:lvl6pPr>
            <a:lvl7pPr marL="2971800" indent="-228600" eaLnBrk="0" fontAlgn="base" hangingPunct="0">
              <a:spcBef>
                <a:spcPct val="0"/>
              </a:spcBef>
              <a:spcAft>
                <a:spcPct val="0"/>
              </a:spcAft>
              <a:buFont typeface="Arial" panose="020B0604020202020204" pitchFamily="34" charset="0"/>
            </a:lvl7pPr>
            <a:lvl8pPr marL="3429000" indent="-228600" eaLnBrk="0" fontAlgn="base" hangingPunct="0">
              <a:spcBef>
                <a:spcPct val="0"/>
              </a:spcBef>
              <a:spcAft>
                <a:spcPct val="0"/>
              </a:spcAft>
              <a:buFont typeface="Arial" panose="020B0604020202020204" pitchFamily="34" charset="0"/>
            </a:lvl8pPr>
            <a:lvl9pPr marL="3886200" indent="-228600" eaLnBrk="0" fontAlgn="base" hangingPunct="0">
              <a:spcBef>
                <a:spcPct val="0"/>
              </a:spcBef>
              <a:spcAft>
                <a:spcPct val="0"/>
              </a:spcAft>
              <a:buFont typeface="Arial" panose="020B0604020202020204" pitchFamily="34" charset="0"/>
            </a:lvl9pPr>
          </a:lstStyle>
          <a:p>
            <a:pPr algn="ctr"/>
            <a:r>
              <a:rPr lang="zh-CN" altLang="en-US" sz="3700" dirty="0">
                <a:latin typeface="Times New Roman" pitchFamily="18" charset="0"/>
                <a:ea typeface="黑体" pitchFamily="49" charset="-122"/>
              </a:rPr>
              <a:t>有理数除法法则（二）</a:t>
            </a:r>
          </a:p>
        </p:txBody>
      </p:sp>
    </p:spTree>
    <p:extLst>
      <p:ext uri="{BB962C8B-B14F-4D97-AF65-F5344CB8AC3E}">
        <p14:creationId xmlns:p14="http://schemas.microsoft.com/office/powerpoint/2010/main" val="9457832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11"/>
                                        </p:tgtEl>
                                        <p:attrNameLst>
                                          <p:attrName>style.visibility</p:attrName>
                                        </p:attrNameLst>
                                      </p:cBhvr>
                                      <p:to>
                                        <p:strVal val="visible"/>
                                      </p:to>
                                    </p:set>
                                    <p:anim calcmode="lin" valueType="num">
                                      <p:cBhvr additive="base">
                                        <p:cTn id="7" dur="500" fill="hold"/>
                                        <p:tgtEl>
                                          <p:spTgt spid="204811"/>
                                        </p:tgtEl>
                                        <p:attrNameLst>
                                          <p:attrName>ppt_x</p:attrName>
                                        </p:attrNameLst>
                                      </p:cBhvr>
                                      <p:tavLst>
                                        <p:tav tm="0">
                                          <p:val>
                                            <p:strVal val="#ppt_x"/>
                                          </p:val>
                                        </p:tav>
                                        <p:tav tm="100000">
                                          <p:val>
                                            <p:strVal val="#ppt_x"/>
                                          </p:val>
                                        </p:tav>
                                      </p:tavLst>
                                    </p:anim>
                                    <p:anim calcmode="lin" valueType="num">
                                      <p:cBhvr additive="base">
                                        <p:cTn id="8" dur="500" fill="hold"/>
                                        <p:tgtEl>
                                          <p:spTgt spid="2048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04810">
                                            <p:txEl>
                                              <p:pRg st="0" end="0"/>
                                            </p:txEl>
                                          </p:spTgt>
                                        </p:tgtEl>
                                        <p:attrNameLst>
                                          <p:attrName>style.visibility</p:attrName>
                                        </p:attrNameLst>
                                      </p:cBhvr>
                                      <p:to>
                                        <p:strVal val="visible"/>
                                      </p:to>
                                    </p:set>
                                    <p:anim calcmode="lin" valueType="num">
                                      <p:cBhvr additive="base">
                                        <p:cTn id="17" dur="500" fill="hold"/>
                                        <p:tgtEl>
                                          <p:spTgt spid="20481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04810">
                                            <p:txEl>
                                              <p:pRg st="1" end="1"/>
                                            </p:txEl>
                                          </p:spTgt>
                                        </p:tgtEl>
                                        <p:attrNameLst>
                                          <p:attrName>style.visibility</p:attrName>
                                        </p:attrNameLst>
                                      </p:cBhvr>
                                      <p:to>
                                        <p:strVal val="visible"/>
                                      </p:to>
                                    </p:set>
                                    <p:anim calcmode="lin" valueType="num">
                                      <p:cBhvr additive="base">
                                        <p:cTn id="23" dur="500" fill="hold"/>
                                        <p:tgtEl>
                                          <p:spTgt spid="204810">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48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4810" grpId="0" build="p" autoUpdateAnimBg="0"/>
      <p:bldP spid="20481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文本框 205825"/>
          <p:cNvSpPr txBox="1">
            <a:spLocks noChangeArrowheads="1"/>
          </p:cNvSpPr>
          <p:nvPr/>
        </p:nvSpPr>
        <p:spPr bwMode="auto">
          <a:xfrm>
            <a:off x="2660319" y="1246500"/>
            <a:ext cx="8561857" cy="150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3200" dirty="0">
                <a:latin typeface="Times New Roman" pitchFamily="18" charset="0"/>
                <a:ea typeface="楷体" panose="02010609060101010101" pitchFamily="49" charset="-122"/>
                <a:cs typeface="Times New Roman" pitchFamily="18" charset="0"/>
              </a:rPr>
              <a:t>到现在为止我们有了两个除法法则，那么两个法则是不是都可以用于解决两数相除呢？</a:t>
            </a:r>
          </a:p>
        </p:txBody>
      </p:sp>
      <p:sp>
        <p:nvSpPr>
          <p:cNvPr id="205836" name="文本框 205835"/>
          <p:cNvSpPr txBox="1">
            <a:spLocks noChangeArrowheads="1"/>
          </p:cNvSpPr>
          <p:nvPr/>
        </p:nvSpPr>
        <p:spPr bwMode="auto">
          <a:xfrm>
            <a:off x="1250180" y="3922369"/>
            <a:ext cx="10619435" cy="233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479988" indent="-609585" eaLnBrk="1" hangingPunct="1">
              <a:lnSpc>
                <a:spcPct val="150000"/>
              </a:lnSpc>
            </a:pPr>
            <a:r>
              <a:rPr lang="en-US" altLang="zh-CN" sz="3200" dirty="0">
                <a:solidFill>
                  <a:srgbClr val="FF0000"/>
                </a:solidFill>
                <a:latin typeface="Times New Roman" pitchFamily="18" charset="0"/>
                <a:cs typeface="Times New Roman" pitchFamily="18" charset="0"/>
              </a:rPr>
              <a:t>1. </a:t>
            </a:r>
            <a:r>
              <a:rPr lang="zh-CN" altLang="en-US" sz="3200" dirty="0">
                <a:latin typeface="Times New Roman" pitchFamily="18" charset="0"/>
                <a:cs typeface="Times New Roman" pitchFamily="18" charset="0"/>
              </a:rPr>
              <a:t>两个法则都可以用来求两个有理数相除</a:t>
            </a:r>
            <a:r>
              <a:rPr lang="en-US" altLang="zh-CN" sz="3200" dirty="0">
                <a:latin typeface="Times New Roman" pitchFamily="18" charset="0"/>
                <a:cs typeface="Times New Roman" pitchFamily="18" charset="0"/>
              </a:rPr>
              <a:t>.</a:t>
            </a:r>
          </a:p>
          <a:p>
            <a:pPr marL="479988" indent="-609585" eaLnBrk="1" hangingPunct="1">
              <a:lnSpc>
                <a:spcPct val="150000"/>
              </a:lnSpc>
            </a:pPr>
            <a:r>
              <a:rPr lang="en-US" altLang="zh-CN" sz="3200" dirty="0">
                <a:solidFill>
                  <a:srgbClr val="FF0000"/>
                </a:solidFill>
                <a:latin typeface="Times New Roman" pitchFamily="18" charset="0"/>
                <a:cs typeface="Times New Roman" pitchFamily="18" charset="0"/>
              </a:rPr>
              <a:t>2. </a:t>
            </a:r>
            <a:r>
              <a:rPr lang="zh-CN" altLang="en-US" sz="3200" dirty="0">
                <a:latin typeface="Times New Roman" pitchFamily="18" charset="0"/>
                <a:cs typeface="Times New Roman" pitchFamily="18" charset="0"/>
              </a:rPr>
              <a:t>如果两数相除，</a:t>
            </a:r>
            <a:r>
              <a:rPr lang="zh-CN" altLang="en-US" sz="3200" dirty="0">
                <a:solidFill>
                  <a:srgbClr val="FF0000"/>
                </a:solidFill>
                <a:latin typeface="Times New Roman" pitchFamily="18" charset="0"/>
                <a:cs typeface="Times New Roman" pitchFamily="18" charset="0"/>
              </a:rPr>
              <a:t>能够整除的就选择法则二</a:t>
            </a:r>
            <a:r>
              <a:rPr lang="zh-CN" altLang="en-US" sz="3200" dirty="0">
                <a:latin typeface="Times New Roman" pitchFamily="18" charset="0"/>
                <a:cs typeface="Times New Roman" pitchFamily="18" charset="0"/>
              </a:rPr>
              <a:t>，</a:t>
            </a:r>
            <a:r>
              <a:rPr lang="zh-CN" altLang="en-US" sz="3200" dirty="0">
                <a:solidFill>
                  <a:srgbClr val="FF0000"/>
                </a:solidFill>
                <a:latin typeface="Times New Roman" pitchFamily="18" charset="0"/>
                <a:cs typeface="Times New Roman" pitchFamily="18" charset="0"/>
              </a:rPr>
              <a:t>不能够整除的就选择用法则一</a:t>
            </a:r>
            <a:r>
              <a:rPr lang="en-US" altLang="zh-CN" sz="3200" dirty="0">
                <a:latin typeface="Times New Roman" pitchFamily="18" charset="0"/>
                <a:cs typeface="Times New Roman" pitchFamily="18" charset="0"/>
              </a:rPr>
              <a:t>.</a:t>
            </a:r>
          </a:p>
        </p:txBody>
      </p:sp>
      <p:sp>
        <p:nvSpPr>
          <p:cNvPr id="2" name="文本框 1"/>
          <p:cNvSpPr txBox="1">
            <a:spLocks noChangeArrowheads="1"/>
          </p:cNvSpPr>
          <p:nvPr/>
        </p:nvSpPr>
        <p:spPr bwMode="auto">
          <a:xfrm>
            <a:off x="1083606" y="1381998"/>
            <a:ext cx="1788351"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0000FF"/>
                </a:solidFill>
                <a:latin typeface="Times New Roman" pitchFamily="18" charset="0"/>
                <a:ea typeface="黑体" panose="02010609060101010101" pitchFamily="2" charset="-122"/>
                <a:cs typeface="Times New Roman" pitchFamily="18" charset="0"/>
              </a:rPr>
              <a:t>【</a:t>
            </a:r>
            <a:r>
              <a:rPr lang="zh-CN" altLang="en-US" sz="3200" dirty="0">
                <a:solidFill>
                  <a:srgbClr val="0000FF"/>
                </a:solidFill>
                <a:latin typeface="Times New Roman" pitchFamily="18" charset="0"/>
                <a:ea typeface="黑体" panose="02010609060101010101" pitchFamily="2" charset="-122"/>
                <a:cs typeface="Times New Roman" pitchFamily="18" charset="0"/>
              </a:rPr>
              <a:t>思考</a:t>
            </a:r>
            <a:r>
              <a:rPr lang="en-US" altLang="zh-CN" sz="3200" dirty="0">
                <a:solidFill>
                  <a:srgbClr val="0000FF"/>
                </a:solidFill>
                <a:latin typeface="Times New Roman" pitchFamily="18" charset="0"/>
                <a:ea typeface="黑体" panose="02010609060101010101" pitchFamily="2" charset="-122"/>
                <a:cs typeface="Times New Roman" pitchFamily="18" charset="0"/>
              </a:rPr>
              <a:t>】</a:t>
            </a:r>
            <a:endParaRPr lang="zh-CN" altLang="en-US" sz="3200" dirty="0">
              <a:solidFill>
                <a:srgbClr val="0000FF"/>
              </a:solidFill>
              <a:latin typeface="Times New Roman" pitchFamily="18" charset="0"/>
              <a:ea typeface="黑体" panose="02010609060101010101" pitchFamily="2" charset="-122"/>
              <a:cs typeface="Times New Roman" pitchFamily="18" charset="0"/>
            </a:endParaRPr>
          </a:p>
        </p:txBody>
      </p:sp>
      <p:grpSp>
        <p:nvGrpSpPr>
          <p:cNvPr id="10" name="组合 9"/>
          <p:cNvGrpSpPr/>
          <p:nvPr/>
        </p:nvGrpSpPr>
        <p:grpSpPr>
          <a:xfrm>
            <a:off x="4433607" y="2967511"/>
            <a:ext cx="3253394" cy="863799"/>
            <a:chOff x="3131762" y="248416"/>
            <a:chExt cx="2440363" cy="647699"/>
          </a:xfrm>
        </p:grpSpPr>
        <p:sp>
          <p:nvSpPr>
            <p:cNvPr id="14" name="圆角矩形 13"/>
            <p:cNvSpPr/>
            <p:nvPr/>
          </p:nvSpPr>
          <p:spPr>
            <a:xfrm>
              <a:off x="3343275" y="334907"/>
              <a:ext cx="2228850" cy="474718"/>
            </a:xfrm>
            <a:prstGeom prst="roundRect">
              <a:avLst/>
            </a:prstGeom>
            <a:solidFill>
              <a:srgbClr val="BECE37">
                <a:lumMod val="20000"/>
                <a:lumOff val="80000"/>
              </a:srgbClr>
            </a:solidFill>
            <a:ln w="25400" cap="flat" cmpd="sng" algn="ctr">
              <a:noFill/>
              <a:prstDash val="solid"/>
            </a:ln>
            <a:effectLst/>
          </p:spPr>
          <p:txBody>
            <a:bodyPr rtlCol="0" anchor="ctr"/>
            <a:lstStyle/>
            <a:p>
              <a:pPr algn="ctr" defTabSz="1219170" eaLnBrk="1" hangingPunct="1">
                <a:defRPr/>
              </a:pPr>
              <a:r>
                <a:rPr kumimoji="0" lang="zh-CN" altLang="en-US" sz="3200" kern="0" dirty="0">
                  <a:solidFill>
                    <a:prstClr val="black"/>
                  </a:solidFill>
                  <a:latin typeface="Times New Roman" pitchFamily="18" charset="0"/>
                  <a:ea typeface="黑体" pitchFamily="49" charset="-122"/>
                  <a:cs typeface="Times New Roman" pitchFamily="18" charset="0"/>
                </a:rPr>
                <a:t>  归纳总结</a:t>
              </a:r>
            </a:p>
          </p:txBody>
        </p:sp>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l="23860" t="22977" r="30278" b="33898"/>
            <a:stretch/>
          </p:blipFill>
          <p:spPr>
            <a:xfrm>
              <a:off x="3131762" y="248416"/>
              <a:ext cx="687763" cy="647699"/>
            </a:xfrm>
            <a:prstGeom prst="roundRect">
              <a:avLst/>
            </a:prstGeom>
          </p:spPr>
        </p:pic>
      </p:grpSp>
    </p:spTree>
    <p:extLst>
      <p:ext uri="{BB962C8B-B14F-4D97-AF65-F5344CB8AC3E}">
        <p14:creationId xmlns:p14="http://schemas.microsoft.com/office/powerpoint/2010/main" val="2299207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836">
                                            <p:txEl>
                                              <p:pRg st="0" end="0"/>
                                            </p:txEl>
                                          </p:spTgt>
                                        </p:tgtEl>
                                        <p:attrNameLst>
                                          <p:attrName>style.visibility</p:attrName>
                                        </p:attrNameLst>
                                      </p:cBhvr>
                                      <p:to>
                                        <p:strVal val="visible"/>
                                      </p:to>
                                    </p:set>
                                    <p:anim calcmode="lin" valueType="num">
                                      <p:cBhvr additive="base">
                                        <p:cTn id="13" dur="500" fill="hold"/>
                                        <p:tgtEl>
                                          <p:spTgt spid="20583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8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836">
                                            <p:txEl>
                                              <p:pRg st="1" end="1"/>
                                            </p:txEl>
                                          </p:spTgt>
                                        </p:tgtEl>
                                        <p:attrNameLst>
                                          <p:attrName>style.visibility</p:attrName>
                                        </p:attrNameLst>
                                      </p:cBhvr>
                                      <p:to>
                                        <p:strVal val="visible"/>
                                      </p:to>
                                    </p:set>
                                    <p:anim calcmode="lin" valueType="num">
                                      <p:cBhvr additive="base">
                                        <p:cTn id="19" dur="500" fill="hold"/>
                                        <p:tgtEl>
                                          <p:spTgt spid="20583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83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3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458194" y="2414307"/>
            <a:ext cx="5970340" cy="209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zh-CN" altLang="en-US" sz="3200" dirty="0">
                <a:solidFill>
                  <a:srgbClr val="0000FF"/>
                </a:solidFill>
                <a:latin typeface="Times New Roman" pitchFamily="18" charset="0"/>
                <a:ea typeface="黑体" panose="02010609060101010101" pitchFamily="2" charset="-122"/>
                <a:cs typeface="Times New Roman" pitchFamily="18" charset="0"/>
              </a:rPr>
              <a:t>例</a:t>
            </a:r>
            <a:r>
              <a:rPr lang="en-US" altLang="zh-CN" sz="3200" dirty="0">
                <a:solidFill>
                  <a:srgbClr val="0000FF"/>
                </a:solidFill>
                <a:latin typeface="Times New Roman" pitchFamily="18" charset="0"/>
                <a:ea typeface="黑体" panose="02010609060101010101" pitchFamily="2" charset="-122"/>
                <a:cs typeface="Times New Roman" pitchFamily="18" charset="0"/>
              </a:rPr>
              <a:t>1  </a:t>
            </a:r>
            <a:r>
              <a:rPr lang="zh-CN" altLang="en-US" sz="3200" dirty="0">
                <a:latin typeface="Times New Roman" pitchFamily="18" charset="0"/>
                <a:ea typeface="楷体" panose="02010609060101010101" pitchFamily="49" charset="-122"/>
                <a:cs typeface="Times New Roman" pitchFamily="18" charset="0"/>
              </a:rPr>
              <a:t>计算</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a:t>
            </a:r>
            <a:r>
              <a:rPr lang="en-US" altLang="zh-CN" sz="3200" dirty="0">
                <a:latin typeface="Times New Roman" pitchFamily="18" charset="0"/>
                <a:ea typeface="楷体" panose="02010609060101010101" pitchFamily="49" charset="-122"/>
                <a:cs typeface="Times New Roman" pitchFamily="18" charset="0"/>
                <a:sym typeface="Wingdings" panose="05000000000000000000" pitchFamily="2" charset="2"/>
              </a:rPr>
              <a:t>1</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a:t>
            </a:r>
            <a:r>
              <a:rPr lang="en-US" altLang="zh-CN" sz="3200" dirty="0">
                <a:latin typeface="Times New Roman" pitchFamily="18" charset="0"/>
                <a:ea typeface="楷体" panose="02010609060101010101" pitchFamily="49" charset="-122"/>
                <a:cs typeface="Times New Roman" pitchFamily="18" charset="0"/>
                <a:sym typeface="Wingdings" panose="05000000000000000000" pitchFamily="2" charset="2"/>
              </a:rPr>
              <a:t>(–36) ÷</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 </a:t>
            </a:r>
            <a:r>
              <a:rPr lang="en-US" altLang="zh-CN" sz="3200" dirty="0">
                <a:latin typeface="Times New Roman" pitchFamily="18" charset="0"/>
                <a:ea typeface="楷体" panose="02010609060101010101" pitchFamily="49" charset="-122"/>
                <a:cs typeface="Times New Roman" pitchFamily="18" charset="0"/>
                <a:sym typeface="Wingdings" panose="05000000000000000000" pitchFamily="2" charset="2"/>
              </a:rPr>
              <a:t>9</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a:t>
            </a:r>
          </a:p>
          <a:p>
            <a:pPr eaLnBrk="1" hangingPunct="1">
              <a:lnSpc>
                <a:spcPct val="200000"/>
              </a:lnSpc>
            </a:pPr>
            <a:r>
              <a:rPr lang="en-US" altLang="zh-CN" sz="2700" dirty="0">
                <a:latin typeface="Times New Roman" pitchFamily="18" charset="0"/>
                <a:ea typeface="楷体" panose="02010609060101010101" pitchFamily="49" charset="-122"/>
                <a:cs typeface="Times New Roman" pitchFamily="18" charset="0"/>
                <a:sym typeface="Wingdings" panose="05000000000000000000" pitchFamily="2" charset="2"/>
              </a:rPr>
              <a:t>                   </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a:t>
            </a:r>
            <a:r>
              <a:rPr lang="en-US" altLang="zh-CN" sz="3200" dirty="0">
                <a:latin typeface="Times New Roman" pitchFamily="18" charset="0"/>
                <a:ea typeface="楷体" panose="02010609060101010101" pitchFamily="49" charset="-122"/>
                <a:cs typeface="Times New Roman" pitchFamily="18" charset="0"/>
                <a:sym typeface="Wingdings" panose="05000000000000000000" pitchFamily="2" charset="2"/>
              </a:rPr>
              <a:t>2</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                         </a:t>
            </a:r>
            <a:r>
              <a:rPr lang="en-US" altLang="zh-CN" sz="3200" dirty="0">
                <a:latin typeface="Times New Roman" pitchFamily="18" charset="0"/>
                <a:ea typeface="楷体" panose="02010609060101010101" pitchFamily="49" charset="-122"/>
                <a:cs typeface="Times New Roman" pitchFamily="18" charset="0"/>
                <a:sym typeface="Wingdings" panose="05000000000000000000" pitchFamily="2" charset="2"/>
              </a:rPr>
              <a:t>.</a:t>
            </a:r>
            <a:r>
              <a:rPr lang="zh-CN" altLang="en-US" sz="3200" dirty="0">
                <a:latin typeface="Times New Roman" pitchFamily="18" charset="0"/>
                <a:ea typeface="楷体" panose="02010609060101010101" pitchFamily="49" charset="-122"/>
                <a:cs typeface="Times New Roman" pitchFamily="18" charset="0"/>
                <a:sym typeface="Wingdings" panose="05000000000000000000" pitchFamily="2" charset="2"/>
              </a:rPr>
              <a:t> </a:t>
            </a:r>
          </a:p>
        </p:txBody>
      </p:sp>
      <p:grpSp>
        <p:nvGrpSpPr>
          <p:cNvPr id="4" name="组合 3"/>
          <p:cNvGrpSpPr/>
          <p:nvPr/>
        </p:nvGrpSpPr>
        <p:grpSpPr>
          <a:xfrm>
            <a:off x="2798410" y="1377691"/>
            <a:ext cx="9252862" cy="630941"/>
            <a:chOff x="558800" y="765175"/>
            <a:chExt cx="6940550" cy="473096"/>
          </a:xfrm>
        </p:grpSpPr>
        <p:grpSp>
          <p:nvGrpSpPr>
            <p:cNvPr id="55306" name="组合 6"/>
            <p:cNvGrpSpPr/>
            <p:nvPr/>
          </p:nvGrpSpPr>
          <p:grpSpPr bwMode="auto">
            <a:xfrm>
              <a:off x="558800" y="765175"/>
              <a:ext cx="1858963" cy="473096"/>
              <a:chOff x="427462" y="558483"/>
              <a:chExt cx="1858351" cy="473402"/>
            </a:xfrm>
          </p:grpSpPr>
          <p:grpSp>
            <p:nvGrpSpPr>
              <p:cNvPr id="55312" name="组合 5"/>
              <p:cNvGrpSpPr/>
              <p:nvPr/>
            </p:nvGrpSpPr>
            <p:grpSpPr bwMode="auto">
              <a:xfrm>
                <a:off x="468915" y="591581"/>
                <a:ext cx="1816898" cy="426248"/>
                <a:chOff x="2177651" y="-557614"/>
                <a:chExt cx="1816898" cy="426248"/>
              </a:xfrm>
            </p:grpSpPr>
            <p:sp>
              <p:nvSpPr>
                <p:cNvPr id="2" name="椭圆 1"/>
                <p:cNvSpPr/>
                <p:nvPr/>
              </p:nvSpPr>
              <p:spPr>
                <a:xfrm>
                  <a:off x="2177459" y="-557353"/>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6" name="椭圆 25"/>
                <p:cNvSpPr/>
                <p:nvPr/>
              </p:nvSpPr>
              <p:spPr>
                <a:xfrm>
                  <a:off x="2507550" y="-557353"/>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7" name="椭圆 26"/>
                <p:cNvSpPr/>
                <p:nvPr/>
              </p:nvSpPr>
              <p:spPr>
                <a:xfrm>
                  <a:off x="2837642" y="-557353"/>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8" name="椭圆 27"/>
                <p:cNvSpPr/>
                <p:nvPr/>
              </p:nvSpPr>
              <p:spPr>
                <a:xfrm>
                  <a:off x="3167733" y="-557353"/>
                  <a:ext cx="426897" cy="425725"/>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9" name="椭圆 28"/>
                <p:cNvSpPr/>
                <p:nvPr/>
              </p:nvSpPr>
              <p:spPr>
                <a:xfrm>
                  <a:off x="3567652" y="-557353"/>
                  <a:ext cx="426897" cy="425725"/>
                </a:xfrm>
                <a:prstGeom prst="ellips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grpSp>
          <p:sp>
            <p:nvSpPr>
              <p:cNvPr id="55313" name="文本框 11"/>
              <p:cNvSpPr txBox="1">
                <a:spLocks noChangeArrowheads="1"/>
              </p:cNvSpPr>
              <p:nvPr/>
            </p:nvSpPr>
            <p:spPr bwMode="auto">
              <a:xfrm>
                <a:off x="427462" y="558483"/>
                <a:ext cx="1829953" cy="47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3500">
                    <a:solidFill>
                      <a:schemeClr val="bg1"/>
                    </a:solidFill>
                    <a:latin typeface="Times New Roman" pitchFamily="18" charset="0"/>
                    <a:cs typeface="Times New Roman" pitchFamily="18" charset="0"/>
                  </a:rPr>
                  <a:t>素养考点 </a:t>
                </a:r>
                <a:r>
                  <a:rPr lang="en-US" altLang="zh-CN" sz="3500">
                    <a:solidFill>
                      <a:schemeClr val="bg1"/>
                    </a:solidFill>
                    <a:latin typeface="Times New Roman" pitchFamily="18" charset="0"/>
                    <a:cs typeface="Times New Roman" pitchFamily="18" charset="0"/>
                  </a:rPr>
                  <a:t>1</a:t>
                </a:r>
                <a:endParaRPr lang="zh-CN" altLang="en-US" sz="3500">
                  <a:solidFill>
                    <a:schemeClr val="bg1"/>
                  </a:solidFill>
                  <a:latin typeface="Times New Roman" pitchFamily="18" charset="0"/>
                  <a:cs typeface="Times New Roman" pitchFamily="18" charset="0"/>
                </a:endParaRPr>
              </a:p>
            </p:txBody>
          </p:sp>
        </p:grpSp>
        <p:sp>
          <p:nvSpPr>
            <p:cNvPr id="55307" name="文本框 2"/>
            <p:cNvSpPr txBox="1">
              <a:spLocks noChangeArrowheads="1"/>
            </p:cNvSpPr>
            <p:nvPr/>
          </p:nvSpPr>
          <p:spPr bwMode="auto">
            <a:xfrm>
              <a:off x="2644775" y="771420"/>
              <a:ext cx="4854575" cy="43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latin typeface="Times New Roman" pitchFamily="18" charset="0"/>
                  <a:ea typeface="黑体" panose="02010609060101010101" pitchFamily="2" charset="-122"/>
                  <a:cs typeface="Times New Roman" pitchFamily="18" charset="0"/>
                </a:rPr>
                <a:t>有理数除法的运算</a:t>
              </a:r>
            </a:p>
          </p:txBody>
        </p:sp>
      </p:grpSp>
      <p:graphicFrame>
        <p:nvGraphicFramePr>
          <p:cNvPr id="8" name="对象 7"/>
          <p:cNvGraphicFramePr>
            <a:graphicFrameLocks noChangeAspect="1"/>
          </p:cNvGraphicFramePr>
          <p:nvPr>
            <p:extLst>
              <p:ext uri="{D42A27DB-BD31-4B8C-83A1-F6EECF244321}">
                <p14:modId xmlns:p14="http://schemas.microsoft.com/office/powerpoint/2010/main" val="3777880054"/>
              </p:ext>
            </p:extLst>
          </p:nvPr>
        </p:nvGraphicFramePr>
        <p:xfrm>
          <a:off x="4147085" y="3450723"/>
          <a:ext cx="2408453" cy="1056461"/>
        </p:xfrm>
        <a:graphic>
          <a:graphicData uri="http://schemas.openxmlformats.org/presentationml/2006/ole">
            <mc:AlternateContent xmlns:mc="http://schemas.openxmlformats.org/markup-compatibility/2006">
              <mc:Choice xmlns:v="urn:schemas-microsoft-com:vml" Requires="v">
                <p:oleObj spid="_x0000_s21521" name="Equation" r:id="rId3" imgW="927000" imgH="406080" progId="Equation.DSMT4">
                  <p:embed/>
                </p:oleObj>
              </mc:Choice>
              <mc:Fallback>
                <p:oleObj name="Equation" r:id="rId3" imgW="927000" imgH="406080" progId="Equation.DSMT4">
                  <p:embed/>
                  <p:pic>
                    <p:nvPicPr>
                      <p:cNvPr id="0" name=""/>
                      <p:cNvPicPr/>
                      <p:nvPr/>
                    </p:nvPicPr>
                    <p:blipFill>
                      <a:blip r:embed="rId4"/>
                      <a:stretch>
                        <a:fillRect/>
                      </a:stretch>
                    </p:blipFill>
                    <p:spPr>
                      <a:xfrm>
                        <a:off x="4147085" y="3450723"/>
                        <a:ext cx="2408453" cy="1056461"/>
                      </a:xfrm>
                      <a:prstGeom prst="rect">
                        <a:avLst/>
                      </a:prstGeom>
                    </p:spPr>
                  </p:pic>
                </p:oleObj>
              </mc:Fallback>
            </mc:AlternateContent>
          </a:graphicData>
        </a:graphic>
      </p:graphicFrame>
    </p:spTree>
    <p:extLst>
      <p:ext uri="{BB962C8B-B14F-4D97-AF65-F5344CB8AC3E}">
        <p14:creationId xmlns:p14="http://schemas.microsoft.com/office/powerpoint/2010/main" val="25444338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a:spLocks noChangeArrowheads="1"/>
          </p:cNvSpPr>
          <p:nvPr/>
        </p:nvSpPr>
        <p:spPr bwMode="auto">
          <a:xfrm>
            <a:off x="1730558" y="1932780"/>
            <a:ext cx="7671495" cy="209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dirty="0">
                <a:solidFill>
                  <a:srgbClr val="0000FF"/>
                </a:solidFill>
                <a:latin typeface="Times New Roman" pitchFamily="18" charset="0"/>
                <a:ea typeface="黑体" pitchFamily="49" charset="-122"/>
                <a:cs typeface="Times New Roman" pitchFamily="18" charset="0"/>
              </a:rPr>
              <a:t>解：</a:t>
            </a:r>
            <a:r>
              <a:rPr lang="zh-CN" altLang="en-US" sz="3200" dirty="0">
                <a:latin typeface="Times New Roman" pitchFamily="18" charset="0"/>
                <a:cs typeface="Times New Roman" pitchFamily="18" charset="0"/>
                <a:sym typeface="Wingdings" panose="05000000000000000000" pitchFamily="2" charset="2"/>
              </a:rPr>
              <a:t>（</a:t>
            </a:r>
            <a:r>
              <a:rPr lang="en-US" altLang="zh-CN" sz="3200" dirty="0">
                <a:latin typeface="Times New Roman" pitchFamily="18" charset="0"/>
                <a:cs typeface="Times New Roman" pitchFamily="18" charset="0"/>
                <a:sym typeface="Wingdings" panose="05000000000000000000" pitchFamily="2" charset="2"/>
              </a:rPr>
              <a:t>1</a:t>
            </a:r>
            <a:r>
              <a:rPr lang="zh-CN" altLang="en-US" sz="3200" dirty="0">
                <a:latin typeface="Times New Roman" pitchFamily="18" charset="0"/>
                <a:cs typeface="Times New Roman" pitchFamily="18" charset="0"/>
                <a:sym typeface="Wingdings" panose="05000000000000000000" pitchFamily="2" charset="2"/>
              </a:rPr>
              <a:t>）</a:t>
            </a:r>
            <a:r>
              <a:rPr lang="en-US" altLang="zh-CN" sz="3200" dirty="0">
                <a:solidFill>
                  <a:srgbClr val="FF0000"/>
                </a:solidFill>
                <a:latin typeface="Times New Roman" pitchFamily="18" charset="0"/>
                <a:cs typeface="Times New Roman" pitchFamily="18" charset="0"/>
                <a:sym typeface="Wingdings" panose="05000000000000000000" pitchFamily="2" charset="2"/>
              </a:rPr>
              <a:t>(–36) ÷</a:t>
            </a:r>
            <a:r>
              <a:rPr lang="zh-CN" altLang="en-US" sz="3200" dirty="0">
                <a:solidFill>
                  <a:srgbClr val="FF0000"/>
                </a:solidFill>
                <a:latin typeface="Times New Roman" pitchFamily="18" charset="0"/>
                <a:cs typeface="Times New Roman" pitchFamily="18" charset="0"/>
                <a:sym typeface="Wingdings" panose="05000000000000000000" pitchFamily="2" charset="2"/>
              </a:rPr>
              <a:t> </a:t>
            </a:r>
            <a:r>
              <a:rPr lang="en-US" altLang="zh-CN" sz="3200" dirty="0">
                <a:solidFill>
                  <a:srgbClr val="FF0000"/>
                </a:solidFill>
                <a:latin typeface="Times New Roman" pitchFamily="18" charset="0"/>
                <a:cs typeface="Times New Roman" pitchFamily="18" charset="0"/>
                <a:sym typeface="Wingdings" panose="05000000000000000000" pitchFamily="2" charset="2"/>
              </a:rPr>
              <a:t>9= –(36×</a:t>
            </a:r>
            <a:r>
              <a:rPr lang="zh-CN" altLang="en-US" sz="3200" dirty="0">
                <a:solidFill>
                  <a:srgbClr val="FF0000"/>
                </a:solidFill>
                <a:latin typeface="Times New Roman" pitchFamily="18" charset="0"/>
                <a:cs typeface="Times New Roman" pitchFamily="18" charset="0"/>
                <a:sym typeface="Wingdings" panose="05000000000000000000" pitchFamily="2" charset="2"/>
              </a:rPr>
              <a:t>   </a:t>
            </a:r>
            <a:r>
              <a:rPr lang="en-US" altLang="zh-CN" sz="3200" dirty="0">
                <a:solidFill>
                  <a:srgbClr val="FF0000"/>
                </a:solidFill>
                <a:latin typeface="Times New Roman" pitchFamily="18" charset="0"/>
                <a:cs typeface="Times New Roman" pitchFamily="18" charset="0"/>
                <a:sym typeface="Wingdings" panose="05000000000000000000" pitchFamily="2" charset="2"/>
              </a:rPr>
              <a:t>)= –4</a:t>
            </a:r>
            <a:r>
              <a:rPr lang="zh-CN" altLang="en-US" sz="3200" dirty="0">
                <a:solidFill>
                  <a:srgbClr val="FF0000"/>
                </a:solidFill>
                <a:latin typeface="Times New Roman" pitchFamily="18" charset="0"/>
                <a:cs typeface="Times New Roman" pitchFamily="18" charset="0"/>
                <a:sym typeface="Wingdings" panose="05000000000000000000" pitchFamily="2" charset="2"/>
              </a:rPr>
              <a:t>；</a:t>
            </a:r>
            <a:endParaRPr lang="en-US" altLang="zh-CN" sz="3200" dirty="0">
              <a:solidFill>
                <a:srgbClr val="FF0000"/>
              </a:solidFill>
              <a:latin typeface="Times New Roman" pitchFamily="18" charset="0"/>
              <a:cs typeface="Times New Roman" pitchFamily="18" charset="0"/>
              <a:sym typeface="Wingdings" panose="05000000000000000000" pitchFamily="2" charset="2"/>
            </a:endParaRPr>
          </a:p>
          <a:p>
            <a:pPr eaLnBrk="1" hangingPunct="1">
              <a:spcBef>
                <a:spcPct val="50000"/>
              </a:spcBef>
            </a:pPr>
            <a:r>
              <a:rPr lang="zh-CN" altLang="en-US" sz="3200" dirty="0">
                <a:solidFill>
                  <a:srgbClr val="FF0000"/>
                </a:solidFill>
                <a:latin typeface="Times New Roman" pitchFamily="18" charset="0"/>
                <a:cs typeface="Times New Roman" pitchFamily="18" charset="0"/>
                <a:sym typeface="Wingdings" panose="05000000000000000000" pitchFamily="2" charset="2"/>
              </a:rPr>
              <a:t>        </a:t>
            </a:r>
          </a:p>
          <a:p>
            <a:pPr eaLnBrk="1" hangingPunct="1">
              <a:spcBef>
                <a:spcPct val="50000"/>
              </a:spcBef>
            </a:pPr>
            <a:r>
              <a:rPr lang="zh-CN" altLang="en-US" sz="3200" dirty="0">
                <a:solidFill>
                  <a:srgbClr val="FF0000"/>
                </a:solidFill>
                <a:latin typeface="Times New Roman" pitchFamily="18" charset="0"/>
                <a:cs typeface="Times New Roman" pitchFamily="18" charset="0"/>
                <a:sym typeface="Wingdings" panose="05000000000000000000" pitchFamily="2" charset="2"/>
              </a:rPr>
              <a:t>        </a:t>
            </a:r>
            <a:r>
              <a:rPr lang="zh-CN" altLang="en-US" sz="3200" dirty="0">
                <a:latin typeface="Times New Roman" pitchFamily="18" charset="0"/>
                <a:cs typeface="Times New Roman" pitchFamily="18" charset="0"/>
                <a:sym typeface="Wingdings" panose="05000000000000000000" pitchFamily="2" charset="2"/>
              </a:rPr>
              <a:t>（</a:t>
            </a:r>
            <a:r>
              <a:rPr lang="en-US" altLang="zh-CN" sz="3200" dirty="0">
                <a:latin typeface="Times New Roman" pitchFamily="18" charset="0"/>
                <a:cs typeface="Times New Roman" pitchFamily="18" charset="0"/>
                <a:sym typeface="Wingdings" panose="05000000000000000000" pitchFamily="2" charset="2"/>
              </a:rPr>
              <a:t>2</a:t>
            </a:r>
            <a:r>
              <a:rPr lang="zh-CN" altLang="en-US" sz="3200" dirty="0">
                <a:latin typeface="Times New Roman" pitchFamily="18" charset="0"/>
                <a:cs typeface="Times New Roman" pitchFamily="18" charset="0"/>
                <a:sym typeface="Wingdings" panose="05000000000000000000" pitchFamily="2" charset="2"/>
              </a:rPr>
              <a:t>）</a:t>
            </a:r>
          </a:p>
        </p:txBody>
      </p:sp>
      <p:graphicFrame>
        <p:nvGraphicFramePr>
          <p:cNvPr id="9" name="对象 8"/>
          <p:cNvGraphicFramePr>
            <a:graphicFrameLocks noChangeAspect="1"/>
          </p:cNvGraphicFramePr>
          <p:nvPr>
            <p:extLst>
              <p:ext uri="{D42A27DB-BD31-4B8C-83A1-F6EECF244321}">
                <p14:modId xmlns:p14="http://schemas.microsoft.com/office/powerpoint/2010/main" val="1738240542"/>
              </p:ext>
            </p:extLst>
          </p:nvPr>
        </p:nvGraphicFramePr>
        <p:xfrm>
          <a:off x="6814123" y="1698015"/>
          <a:ext cx="362953" cy="1056245"/>
        </p:xfrm>
        <a:graphic>
          <a:graphicData uri="http://schemas.openxmlformats.org/presentationml/2006/ole">
            <mc:AlternateContent xmlns:mc="http://schemas.openxmlformats.org/markup-compatibility/2006">
              <mc:Choice xmlns:v="urn:schemas-microsoft-com:vml" Requires="v">
                <p:oleObj spid="_x0000_s32786" name="Equation" r:id="rId3" imgW="139680" imgH="406080" progId="Equation.DSMT4">
                  <p:embed/>
                </p:oleObj>
              </mc:Choice>
              <mc:Fallback>
                <p:oleObj name="Equation" r:id="rId3" imgW="139680" imgH="406080" progId="Equation.DSMT4">
                  <p:embed/>
                  <p:pic>
                    <p:nvPicPr>
                      <p:cNvPr id="0" name=""/>
                      <p:cNvPicPr/>
                      <p:nvPr/>
                    </p:nvPicPr>
                    <p:blipFill>
                      <a:blip r:embed="rId4"/>
                      <a:stretch>
                        <a:fillRect/>
                      </a:stretch>
                    </p:blipFill>
                    <p:spPr>
                      <a:xfrm>
                        <a:off x="6814123" y="1698015"/>
                        <a:ext cx="362953" cy="1056245"/>
                      </a:xfrm>
                      <a:prstGeom prst="rect">
                        <a:avLst/>
                      </a:prstGeom>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147375442"/>
              </p:ext>
            </p:extLst>
          </p:nvPr>
        </p:nvGraphicFramePr>
        <p:xfrm>
          <a:off x="3730773" y="3147634"/>
          <a:ext cx="5259815" cy="1008233"/>
        </p:xfrm>
        <a:graphic>
          <a:graphicData uri="http://schemas.openxmlformats.org/presentationml/2006/ole">
            <mc:AlternateContent xmlns:mc="http://schemas.openxmlformats.org/markup-compatibility/2006">
              <mc:Choice xmlns:v="urn:schemas-microsoft-com:vml" Requires="v">
                <p:oleObj spid="_x0000_s32787" name="Equation" r:id="rId5" imgW="2120760" imgH="406080" progId="Equation.DSMT4">
                  <p:embed/>
                </p:oleObj>
              </mc:Choice>
              <mc:Fallback>
                <p:oleObj name="Equation" r:id="rId5" imgW="2120760" imgH="406080" progId="Equation.DSMT4">
                  <p:embed/>
                  <p:pic>
                    <p:nvPicPr>
                      <p:cNvPr id="0" name=""/>
                      <p:cNvPicPr/>
                      <p:nvPr/>
                    </p:nvPicPr>
                    <p:blipFill>
                      <a:blip r:embed="rId6"/>
                      <a:stretch>
                        <a:fillRect/>
                      </a:stretch>
                    </p:blipFill>
                    <p:spPr>
                      <a:xfrm>
                        <a:off x="3730773" y="3147634"/>
                        <a:ext cx="5259815" cy="1008233"/>
                      </a:xfrm>
                      <a:prstGeom prst="rect">
                        <a:avLst/>
                      </a:prstGeom>
                    </p:spPr>
                  </p:pic>
                </p:oleObj>
              </mc:Fallback>
            </mc:AlternateContent>
          </a:graphicData>
        </a:graphic>
      </p:graphicFrame>
    </p:spTree>
    <p:extLst>
      <p:ext uri="{BB962C8B-B14F-4D97-AF65-F5344CB8AC3E}">
        <p14:creationId xmlns:p14="http://schemas.microsoft.com/office/powerpoint/2010/main" val="20647607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8" name="文本框 44037"/>
          <p:cNvSpPr txBox="1">
            <a:spLocks noChangeArrowheads="1"/>
          </p:cNvSpPr>
          <p:nvPr/>
        </p:nvSpPr>
        <p:spPr bwMode="auto">
          <a:xfrm>
            <a:off x="6937600" y="2181396"/>
            <a:ext cx="3045488" cy="61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defRPr/>
            </a:pPr>
            <a:r>
              <a:rPr lang="zh-CN" altLang="en-US" sz="3200" dirty="0">
                <a:solidFill>
                  <a:srgbClr val="0000FF"/>
                </a:solidFill>
                <a:latin typeface="Times New Roman" pitchFamily="18" charset="0"/>
                <a:ea typeface="黑体" pitchFamily="49" charset="-122"/>
                <a:cs typeface="Times New Roman" pitchFamily="18" charset="0"/>
              </a:rPr>
              <a:t>答案：</a:t>
            </a:r>
            <a:r>
              <a:rPr lang="zh-CN" altLang="en-US" sz="3200" dirty="0">
                <a:solidFill>
                  <a:srgbClr val="FF0000"/>
                </a:solidFill>
                <a:latin typeface="Times New Roman" pitchFamily="18" charset="0"/>
                <a:ea typeface="宋体" pitchFamily="2" charset="-122"/>
                <a:cs typeface="Times New Roman" pitchFamily="18" charset="0"/>
                <a:sym typeface="Wingdings" panose="05000000000000000000" pitchFamily="2" charset="2"/>
              </a:rPr>
              <a:t>（</a:t>
            </a:r>
            <a:r>
              <a:rPr lang="en-US" altLang="zh-CN" sz="3200" dirty="0">
                <a:solidFill>
                  <a:srgbClr val="FF0000"/>
                </a:solidFill>
                <a:latin typeface="Times New Roman" pitchFamily="18" charset="0"/>
                <a:ea typeface="宋体" pitchFamily="2" charset="-122"/>
                <a:cs typeface="Times New Roman" pitchFamily="18" charset="0"/>
                <a:sym typeface="Wingdings" panose="05000000000000000000" pitchFamily="2" charset="2"/>
              </a:rPr>
              <a:t>1</a:t>
            </a:r>
            <a:r>
              <a:rPr lang="zh-CN" altLang="en-US" sz="3200" dirty="0">
                <a:solidFill>
                  <a:srgbClr val="FF0000"/>
                </a:solidFill>
                <a:latin typeface="Times New Roman" pitchFamily="18" charset="0"/>
                <a:ea typeface="宋体" pitchFamily="2" charset="-122"/>
                <a:cs typeface="Times New Roman" pitchFamily="18" charset="0"/>
                <a:sym typeface="Wingdings" panose="05000000000000000000" pitchFamily="2" charset="2"/>
              </a:rPr>
              <a:t>）</a:t>
            </a:r>
            <a:r>
              <a:rPr lang="en-US" altLang="zh-CN" sz="3200" dirty="0">
                <a:solidFill>
                  <a:srgbClr val="FF0000"/>
                </a:solidFill>
                <a:latin typeface="Times New Roman" pitchFamily="18" charset="0"/>
                <a:ea typeface="宋体" pitchFamily="2" charset="-122"/>
                <a:cs typeface="Times New Roman" pitchFamily="18" charset="0"/>
              </a:rPr>
              <a:t>–4</a:t>
            </a:r>
          </a:p>
        </p:txBody>
      </p:sp>
      <p:sp>
        <p:nvSpPr>
          <p:cNvPr id="44039" name="文本框 44038"/>
          <p:cNvSpPr txBox="1">
            <a:spLocks noChangeArrowheads="1"/>
          </p:cNvSpPr>
          <p:nvPr/>
        </p:nvSpPr>
        <p:spPr bwMode="auto">
          <a:xfrm>
            <a:off x="8239181" y="3108711"/>
            <a:ext cx="2008455" cy="61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defRPr/>
            </a:pPr>
            <a:r>
              <a:rPr lang="zh-CN" altLang="en-US"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ea typeface="宋体" pitchFamily="2" charset="-122"/>
                <a:cs typeface="Times New Roman" pitchFamily="18" charset="0"/>
              </a:rPr>
              <a:t>2</a:t>
            </a:r>
            <a:r>
              <a:rPr lang="zh-CN" altLang="en-US"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ea typeface="宋体" pitchFamily="2" charset="-122"/>
                <a:cs typeface="Times New Roman" pitchFamily="18" charset="0"/>
              </a:rPr>
              <a:t>–8</a:t>
            </a:r>
          </a:p>
        </p:txBody>
      </p:sp>
      <p:sp>
        <p:nvSpPr>
          <p:cNvPr id="44040" name="文本框 44039"/>
          <p:cNvSpPr txBox="1">
            <a:spLocks noChangeArrowheads="1"/>
          </p:cNvSpPr>
          <p:nvPr/>
        </p:nvSpPr>
        <p:spPr bwMode="auto">
          <a:xfrm>
            <a:off x="8239182" y="4052964"/>
            <a:ext cx="1796815" cy="61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defRPr/>
            </a:pPr>
            <a:r>
              <a:rPr lang="zh-CN" altLang="en-US"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ea typeface="宋体" pitchFamily="2" charset="-122"/>
                <a:cs typeface="Times New Roman" pitchFamily="18" charset="0"/>
              </a:rPr>
              <a:t>3</a:t>
            </a:r>
            <a:r>
              <a:rPr lang="zh-CN" altLang="en-US"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ea typeface="宋体" pitchFamily="2" charset="-122"/>
                <a:cs typeface="Times New Roman" pitchFamily="18" charset="0"/>
              </a:rPr>
              <a:t>0</a:t>
            </a:r>
          </a:p>
        </p:txBody>
      </p:sp>
      <p:sp>
        <p:nvSpPr>
          <p:cNvPr id="44046" name="文本框 44045"/>
          <p:cNvSpPr txBox="1">
            <a:spLocks noChangeArrowheads="1"/>
          </p:cNvSpPr>
          <p:nvPr/>
        </p:nvSpPr>
        <p:spPr bwMode="auto">
          <a:xfrm>
            <a:off x="2132000" y="1300658"/>
            <a:ext cx="2370358" cy="6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200" dirty="0">
                <a:solidFill>
                  <a:srgbClr val="0000FF"/>
                </a:solidFill>
                <a:latin typeface="Times New Roman" pitchFamily="18" charset="0"/>
                <a:ea typeface="楷体" panose="02010609060101010101" pitchFamily="49" charset="-122"/>
                <a:cs typeface="Times New Roman" pitchFamily="18" charset="0"/>
              </a:rPr>
              <a:t> </a:t>
            </a:r>
            <a:r>
              <a:rPr lang="zh-CN" altLang="en-US" sz="3700" dirty="0">
                <a:latin typeface="Times New Roman" pitchFamily="18" charset="0"/>
                <a:ea typeface="楷体" panose="02010609060101010101" pitchFamily="49" charset="-122"/>
                <a:cs typeface="Times New Roman" pitchFamily="18" charset="0"/>
              </a:rPr>
              <a:t>计算：</a:t>
            </a:r>
          </a:p>
        </p:txBody>
      </p:sp>
      <p:sp>
        <p:nvSpPr>
          <p:cNvPr id="17" name="文本框 44039"/>
          <p:cNvSpPr txBox="1">
            <a:spLocks noChangeArrowheads="1"/>
          </p:cNvSpPr>
          <p:nvPr/>
        </p:nvSpPr>
        <p:spPr bwMode="auto">
          <a:xfrm>
            <a:off x="8228598" y="5122128"/>
            <a:ext cx="1459509" cy="615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defRPr/>
            </a:pPr>
            <a:r>
              <a:rPr lang="zh-CN" altLang="en-US"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ea typeface="宋体" pitchFamily="2" charset="-122"/>
                <a:cs typeface="Times New Roman" pitchFamily="18" charset="0"/>
              </a:rPr>
              <a:t>4</a:t>
            </a:r>
            <a:r>
              <a:rPr lang="zh-CN" altLang="en-US" sz="3200" dirty="0">
                <a:solidFill>
                  <a:srgbClr val="FF0000"/>
                </a:solidFill>
                <a:latin typeface="Times New Roman" pitchFamily="18" charset="0"/>
                <a:ea typeface="宋体" pitchFamily="2" charset="-122"/>
                <a:cs typeface="Times New Roman" pitchFamily="18" charset="0"/>
              </a:rPr>
              <a:t>）</a:t>
            </a:r>
            <a:endParaRPr lang="en-US" altLang="zh-CN" sz="3200" dirty="0">
              <a:solidFill>
                <a:srgbClr val="FF0000"/>
              </a:solidFill>
              <a:latin typeface="Times New Roman" pitchFamily="18" charset="0"/>
              <a:ea typeface="宋体" pitchFamily="2" charset="-122"/>
              <a:cs typeface="Times New Roman" pitchFamily="18" charset="0"/>
            </a:endParaRPr>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3450" y="1250975"/>
            <a:ext cx="797351" cy="798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对象 1"/>
          <p:cNvGraphicFramePr>
            <a:graphicFrameLocks noChangeAspect="1"/>
          </p:cNvGraphicFramePr>
          <p:nvPr>
            <p:extLst>
              <p:ext uri="{D42A27DB-BD31-4B8C-83A1-F6EECF244321}">
                <p14:modId xmlns:p14="http://schemas.microsoft.com/office/powerpoint/2010/main" val="2744776546"/>
              </p:ext>
            </p:extLst>
          </p:nvPr>
        </p:nvGraphicFramePr>
        <p:xfrm>
          <a:off x="9244466" y="4949003"/>
          <a:ext cx="539930" cy="960222"/>
        </p:xfrm>
        <a:graphic>
          <a:graphicData uri="http://schemas.openxmlformats.org/presentationml/2006/ole">
            <mc:AlternateContent xmlns:mc="http://schemas.openxmlformats.org/markup-compatibility/2006">
              <mc:Choice xmlns:v="urn:schemas-microsoft-com:vml" Requires="v">
                <p:oleObj spid="_x0000_s22585" name="Equation" r:id="rId4" imgW="228600" imgH="406080" progId="Equation.DSMT4">
                  <p:embed/>
                </p:oleObj>
              </mc:Choice>
              <mc:Fallback>
                <p:oleObj name="Equation" r:id="rId4" imgW="228600" imgH="406080" progId="Equation.DSMT4">
                  <p:embed/>
                  <p:pic>
                    <p:nvPicPr>
                      <p:cNvPr id="0" name=""/>
                      <p:cNvPicPr/>
                      <p:nvPr/>
                    </p:nvPicPr>
                    <p:blipFill>
                      <a:blip r:embed="rId5"/>
                      <a:stretch>
                        <a:fillRect/>
                      </a:stretch>
                    </p:blipFill>
                    <p:spPr>
                      <a:xfrm>
                        <a:off x="9244466" y="4949003"/>
                        <a:ext cx="539930" cy="960222"/>
                      </a:xfrm>
                      <a:prstGeom prst="rect">
                        <a:avLst/>
                      </a:prstGeom>
                    </p:spPr>
                  </p:pic>
                </p:oleObj>
              </mc:Fallback>
            </mc:AlternateContent>
          </a:graphicData>
        </a:graphic>
      </p:graphicFrame>
      <p:sp>
        <p:nvSpPr>
          <p:cNvPr id="4" name="TextBox 3"/>
          <p:cNvSpPr txBox="1"/>
          <p:nvPr/>
        </p:nvSpPr>
        <p:spPr>
          <a:xfrm>
            <a:off x="2025456" y="1861069"/>
            <a:ext cx="5053942" cy="4063591"/>
          </a:xfrm>
          <a:prstGeom prst="rect">
            <a:avLst/>
          </a:prstGeom>
          <a:noFill/>
        </p:spPr>
        <p:txBody>
          <a:bodyPr wrap="square" lIns="121917" tIns="60958" rIns="121917" bIns="60958" rtlCol="0">
            <a:spAutoFit/>
          </a:bodyPr>
          <a:lstStyle/>
          <a:p>
            <a:pPr>
              <a:lnSpc>
                <a:spcPct val="200000"/>
              </a:lnSpc>
            </a:pP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1</a:t>
            </a: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24 ÷(-6)</a:t>
            </a:r>
          </a:p>
          <a:p>
            <a:pPr>
              <a:lnSpc>
                <a:spcPct val="200000"/>
              </a:lnSpc>
            </a:pP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2</a:t>
            </a: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(-4) ÷</a:t>
            </a:r>
          </a:p>
          <a:p>
            <a:pPr>
              <a:lnSpc>
                <a:spcPct val="200000"/>
              </a:lnSpc>
            </a:pP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3</a:t>
            </a: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0÷</a:t>
            </a:r>
          </a:p>
          <a:p>
            <a:pPr>
              <a:lnSpc>
                <a:spcPct val="200000"/>
              </a:lnSpc>
            </a:pP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4</a:t>
            </a:r>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      ) ÷(      )</a:t>
            </a:r>
            <a:endParaRPr lang="zh-CN" altLang="en-US" sz="3200" dirty="0">
              <a:latin typeface="Times New Roman" pitchFamily="18" charset="0"/>
              <a:ea typeface="楷体" pitchFamily="49" charset="-122"/>
              <a:cs typeface="Times New Roman" pitchFamily="18" charset="0"/>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1178767716"/>
              </p:ext>
            </p:extLst>
          </p:nvPr>
        </p:nvGraphicFramePr>
        <p:xfrm>
          <a:off x="4349254" y="2954158"/>
          <a:ext cx="377951" cy="1008233"/>
        </p:xfrm>
        <a:graphic>
          <a:graphicData uri="http://schemas.openxmlformats.org/presentationml/2006/ole">
            <mc:AlternateContent xmlns:mc="http://schemas.openxmlformats.org/markup-compatibility/2006">
              <mc:Choice xmlns:v="urn:schemas-microsoft-com:vml" Requires="v">
                <p:oleObj spid="_x0000_s22586" name="Equation" r:id="rId6" imgW="152280" imgH="406080" progId="Equation.DSMT4">
                  <p:embed/>
                </p:oleObj>
              </mc:Choice>
              <mc:Fallback>
                <p:oleObj name="Equation" r:id="rId6" imgW="152280" imgH="406080" progId="Equation.DSMT4">
                  <p:embed/>
                  <p:pic>
                    <p:nvPicPr>
                      <p:cNvPr id="0" name=""/>
                      <p:cNvPicPr/>
                      <p:nvPr/>
                    </p:nvPicPr>
                    <p:blipFill>
                      <a:blip r:embed="rId7"/>
                      <a:stretch>
                        <a:fillRect/>
                      </a:stretch>
                    </p:blipFill>
                    <p:spPr>
                      <a:xfrm>
                        <a:off x="4349254" y="2954158"/>
                        <a:ext cx="377951" cy="1008233"/>
                      </a:xfrm>
                      <a:prstGeom prst="rect">
                        <a:avLst/>
                      </a:prstGeom>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1033214003"/>
              </p:ext>
            </p:extLst>
          </p:nvPr>
        </p:nvGraphicFramePr>
        <p:xfrm>
          <a:off x="3316455" y="4916762"/>
          <a:ext cx="599922" cy="960222"/>
        </p:xfrm>
        <a:graphic>
          <a:graphicData uri="http://schemas.openxmlformats.org/presentationml/2006/ole">
            <mc:AlternateContent xmlns:mc="http://schemas.openxmlformats.org/markup-compatibility/2006">
              <mc:Choice xmlns:v="urn:schemas-microsoft-com:vml" Requires="v">
                <p:oleObj spid="_x0000_s22587" name="Equation" r:id="rId8" imgW="253800" imgH="406080" progId="Equation.DSMT4">
                  <p:embed/>
                </p:oleObj>
              </mc:Choice>
              <mc:Fallback>
                <p:oleObj name="Equation" r:id="rId8" imgW="253800" imgH="406080" progId="Equation.DSMT4">
                  <p:embed/>
                  <p:pic>
                    <p:nvPicPr>
                      <p:cNvPr id="0" name=""/>
                      <p:cNvPicPr/>
                      <p:nvPr/>
                    </p:nvPicPr>
                    <p:blipFill>
                      <a:blip r:embed="rId9"/>
                      <a:stretch>
                        <a:fillRect/>
                      </a:stretch>
                    </p:blipFill>
                    <p:spPr>
                      <a:xfrm>
                        <a:off x="3316455" y="4916762"/>
                        <a:ext cx="599922" cy="960222"/>
                      </a:xfrm>
                      <a:prstGeom prst="rect">
                        <a:avLst/>
                      </a:prstGeom>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1244345600"/>
              </p:ext>
            </p:extLst>
          </p:nvPr>
        </p:nvGraphicFramePr>
        <p:xfrm>
          <a:off x="4681527" y="4980277"/>
          <a:ext cx="599922" cy="960222"/>
        </p:xfrm>
        <a:graphic>
          <a:graphicData uri="http://schemas.openxmlformats.org/presentationml/2006/ole">
            <mc:AlternateContent xmlns:mc="http://schemas.openxmlformats.org/markup-compatibility/2006">
              <mc:Choice xmlns:v="urn:schemas-microsoft-com:vml" Requires="v">
                <p:oleObj spid="_x0000_s22588" name="Equation" r:id="rId10" imgW="253800" imgH="406080" progId="Equation.DSMT4">
                  <p:embed/>
                </p:oleObj>
              </mc:Choice>
              <mc:Fallback>
                <p:oleObj name="Equation" r:id="rId10" imgW="253800" imgH="406080" progId="Equation.DSMT4">
                  <p:embed/>
                  <p:pic>
                    <p:nvPicPr>
                      <p:cNvPr id="0" name=""/>
                      <p:cNvPicPr>
                        <a:picLocks noChangeAspect="1" noChangeArrowheads="1"/>
                      </p:cNvPicPr>
                      <p:nvPr/>
                    </p:nvPicPr>
                    <p:blipFill>
                      <a:blip r:embed="rId11"/>
                      <a:srcRect/>
                      <a:stretch>
                        <a:fillRect/>
                      </a:stretch>
                    </p:blipFill>
                    <p:spPr bwMode="auto">
                      <a:xfrm>
                        <a:off x="4681527" y="4980277"/>
                        <a:ext cx="599922" cy="960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4031229132"/>
              </p:ext>
            </p:extLst>
          </p:nvPr>
        </p:nvGraphicFramePr>
        <p:xfrm>
          <a:off x="3868834" y="3930973"/>
          <a:ext cx="378833" cy="1007767"/>
        </p:xfrm>
        <a:graphic>
          <a:graphicData uri="http://schemas.openxmlformats.org/presentationml/2006/ole">
            <mc:AlternateContent xmlns:mc="http://schemas.openxmlformats.org/markup-compatibility/2006">
              <mc:Choice xmlns:v="urn:schemas-microsoft-com:vml" Requires="v">
                <p:oleObj spid="_x0000_s22589" name="Equation" r:id="rId12" imgW="152280" imgH="406080" progId="Equation.DSMT4">
                  <p:embed/>
                </p:oleObj>
              </mc:Choice>
              <mc:Fallback>
                <p:oleObj name="Equation" r:id="rId12" imgW="152280" imgH="406080" progId="Equation.DSMT4">
                  <p:embed/>
                  <p:pic>
                    <p:nvPicPr>
                      <p:cNvPr id="0" name=""/>
                      <p:cNvPicPr>
                        <a:picLocks noChangeAspect="1" noChangeArrowheads="1"/>
                      </p:cNvPicPr>
                      <p:nvPr/>
                    </p:nvPicPr>
                    <p:blipFill>
                      <a:blip r:embed="rId13"/>
                      <a:srcRect/>
                      <a:stretch>
                        <a:fillRect/>
                      </a:stretch>
                    </p:blipFill>
                    <p:spPr bwMode="auto">
                      <a:xfrm>
                        <a:off x="3868834" y="3930973"/>
                        <a:ext cx="378833" cy="100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607252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8"/>
                                        </p:tgtEl>
                                        <p:attrNameLst>
                                          <p:attrName>style.visibility</p:attrName>
                                        </p:attrNameLst>
                                      </p:cBhvr>
                                      <p:to>
                                        <p:strVal val="visible"/>
                                      </p:to>
                                    </p:set>
                                    <p:anim calcmode="lin" valueType="num">
                                      <p:cBhvr additive="base">
                                        <p:cTn id="7" dur="500" fill="hold"/>
                                        <p:tgtEl>
                                          <p:spTgt spid="44038"/>
                                        </p:tgtEl>
                                        <p:attrNameLst>
                                          <p:attrName>ppt_x</p:attrName>
                                        </p:attrNameLst>
                                      </p:cBhvr>
                                      <p:tavLst>
                                        <p:tav tm="0">
                                          <p:val>
                                            <p:strVal val="#ppt_x"/>
                                          </p:val>
                                        </p:tav>
                                        <p:tav tm="100000">
                                          <p:val>
                                            <p:strVal val="#ppt_x"/>
                                          </p:val>
                                        </p:tav>
                                      </p:tavLst>
                                    </p:anim>
                                    <p:anim calcmode="lin" valueType="num">
                                      <p:cBhvr additive="base">
                                        <p:cTn id="8" dur="500" fill="hold"/>
                                        <p:tgtEl>
                                          <p:spTgt spid="440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039"/>
                                        </p:tgtEl>
                                        <p:attrNameLst>
                                          <p:attrName>style.visibility</p:attrName>
                                        </p:attrNameLst>
                                      </p:cBhvr>
                                      <p:to>
                                        <p:strVal val="visible"/>
                                      </p:to>
                                    </p:set>
                                    <p:anim calcmode="lin" valueType="num">
                                      <p:cBhvr additive="base">
                                        <p:cTn id="13" dur="500" fill="hold"/>
                                        <p:tgtEl>
                                          <p:spTgt spid="44039"/>
                                        </p:tgtEl>
                                        <p:attrNameLst>
                                          <p:attrName>ppt_x</p:attrName>
                                        </p:attrNameLst>
                                      </p:cBhvr>
                                      <p:tavLst>
                                        <p:tav tm="0">
                                          <p:val>
                                            <p:strVal val="#ppt_x"/>
                                          </p:val>
                                        </p:tav>
                                        <p:tav tm="100000">
                                          <p:val>
                                            <p:strVal val="#ppt_x"/>
                                          </p:val>
                                        </p:tav>
                                      </p:tavLst>
                                    </p:anim>
                                    <p:anim calcmode="lin" valueType="num">
                                      <p:cBhvr additive="base">
                                        <p:cTn id="14" dur="500" fill="hold"/>
                                        <p:tgtEl>
                                          <p:spTgt spid="440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040"/>
                                        </p:tgtEl>
                                        <p:attrNameLst>
                                          <p:attrName>style.visibility</p:attrName>
                                        </p:attrNameLst>
                                      </p:cBhvr>
                                      <p:to>
                                        <p:strVal val="visible"/>
                                      </p:to>
                                    </p:set>
                                    <p:anim calcmode="lin" valueType="num">
                                      <p:cBhvr additive="base">
                                        <p:cTn id="19" dur="500" fill="hold"/>
                                        <p:tgtEl>
                                          <p:spTgt spid="44040"/>
                                        </p:tgtEl>
                                        <p:attrNameLst>
                                          <p:attrName>ppt_x</p:attrName>
                                        </p:attrNameLst>
                                      </p:cBhvr>
                                      <p:tavLst>
                                        <p:tav tm="0">
                                          <p:val>
                                            <p:strVal val="#ppt_x"/>
                                          </p:val>
                                        </p:tav>
                                        <p:tav tm="100000">
                                          <p:val>
                                            <p:strVal val="#ppt_x"/>
                                          </p:val>
                                        </p:tav>
                                      </p:tavLst>
                                    </p:anim>
                                    <p:anim calcmode="lin" valueType="num">
                                      <p:cBhvr additive="base">
                                        <p:cTn id="20" dur="500" fill="hold"/>
                                        <p:tgtEl>
                                          <p:spTgt spid="440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p:bldP spid="44039" grpId="0"/>
      <p:bldP spid="44040"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2" name="矩形 206851"/>
          <p:cNvSpPr>
            <a:spLocks noChangeArrowheads="1"/>
          </p:cNvSpPr>
          <p:nvPr/>
        </p:nvSpPr>
        <p:spPr bwMode="auto">
          <a:xfrm>
            <a:off x="936704" y="2195235"/>
            <a:ext cx="4163419"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0000FF"/>
                </a:solidFill>
                <a:latin typeface="Times New Roman" panose="02020603050405020304" pitchFamily="18" charset="0"/>
                <a:ea typeface="黑体" panose="02010609060101010101" pitchFamily="2" charset="-122"/>
                <a:cs typeface="Times New Roman" pitchFamily="18" charset="0"/>
              </a:rPr>
              <a:t>例</a:t>
            </a:r>
            <a:r>
              <a:rPr lang="en-US" altLang="zh-CN" sz="3200" dirty="0">
                <a:solidFill>
                  <a:srgbClr val="0000FF"/>
                </a:solidFill>
                <a:latin typeface="Times New Roman" panose="02020603050405020304" pitchFamily="18" charset="0"/>
                <a:ea typeface="黑体" panose="02010609060101010101" pitchFamily="2" charset="-122"/>
                <a:cs typeface="Times New Roman" pitchFamily="18" charset="0"/>
              </a:rPr>
              <a:t>2</a:t>
            </a:r>
            <a:r>
              <a:rPr lang="zh-CN" altLang="en-US" sz="3200" dirty="0">
                <a:solidFill>
                  <a:srgbClr val="0000FF"/>
                </a:solidFill>
                <a:latin typeface="Times New Roman" panose="02020603050405020304" pitchFamily="18" charset="0"/>
                <a:ea typeface="黑体" panose="02010609060101010101" pitchFamily="2" charset="-122"/>
                <a:cs typeface="Times New Roman" pitchFamily="18" charset="0"/>
              </a:rPr>
              <a:t>  </a:t>
            </a:r>
            <a:r>
              <a:rPr lang="zh-CN" altLang="en-US" sz="3200" dirty="0">
                <a:latin typeface="Times New Roman" pitchFamily="18" charset="0"/>
                <a:ea typeface="楷体" panose="02010609060101010101" pitchFamily="49" charset="-122"/>
                <a:cs typeface="Times New Roman" pitchFamily="18" charset="0"/>
              </a:rPr>
              <a:t>化简下列各式： </a:t>
            </a:r>
          </a:p>
        </p:txBody>
      </p:sp>
      <p:grpSp>
        <p:nvGrpSpPr>
          <p:cNvPr id="11" name="组合 10"/>
          <p:cNvGrpSpPr/>
          <p:nvPr/>
        </p:nvGrpSpPr>
        <p:grpSpPr>
          <a:xfrm>
            <a:off x="3722656" y="1353170"/>
            <a:ext cx="6019221" cy="645169"/>
            <a:chOff x="655638" y="577850"/>
            <a:chExt cx="4515003" cy="483765"/>
          </a:xfrm>
        </p:grpSpPr>
        <p:grpSp>
          <p:nvGrpSpPr>
            <p:cNvPr id="57355" name="组合 6"/>
            <p:cNvGrpSpPr/>
            <p:nvPr/>
          </p:nvGrpSpPr>
          <p:grpSpPr bwMode="auto">
            <a:xfrm>
              <a:off x="655638" y="577850"/>
              <a:ext cx="1858962" cy="473097"/>
              <a:chOff x="427462" y="558483"/>
              <a:chExt cx="1858351" cy="472792"/>
            </a:xfrm>
          </p:grpSpPr>
          <p:grpSp>
            <p:nvGrpSpPr>
              <p:cNvPr id="57361" name="组合 5"/>
              <p:cNvGrpSpPr/>
              <p:nvPr/>
            </p:nvGrpSpPr>
            <p:grpSpPr bwMode="auto">
              <a:xfrm>
                <a:off x="468915" y="591581"/>
                <a:ext cx="1816898" cy="426248"/>
                <a:chOff x="2177651" y="-557614"/>
                <a:chExt cx="1816898" cy="426248"/>
              </a:xfrm>
            </p:grpSpPr>
            <p:sp>
              <p:nvSpPr>
                <p:cNvPr id="4" name="椭圆 3"/>
                <p:cNvSpPr/>
                <p:nvPr/>
              </p:nvSpPr>
              <p:spPr>
                <a:xfrm>
                  <a:off x="2177459" y="-557395"/>
                  <a:ext cx="426897" cy="426762"/>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6" name="椭圆 25"/>
                <p:cNvSpPr/>
                <p:nvPr/>
              </p:nvSpPr>
              <p:spPr>
                <a:xfrm>
                  <a:off x="2507551" y="-557395"/>
                  <a:ext cx="426897" cy="426762"/>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7" name="椭圆 26"/>
                <p:cNvSpPr/>
                <p:nvPr/>
              </p:nvSpPr>
              <p:spPr>
                <a:xfrm>
                  <a:off x="2837642" y="-557395"/>
                  <a:ext cx="426897" cy="426762"/>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8" name="椭圆 27"/>
                <p:cNvSpPr/>
                <p:nvPr/>
              </p:nvSpPr>
              <p:spPr>
                <a:xfrm>
                  <a:off x="3167734" y="-557395"/>
                  <a:ext cx="426897" cy="426762"/>
                </a:xfrm>
                <a:prstGeom prst="ellips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9" name="椭圆 28"/>
                <p:cNvSpPr/>
                <p:nvPr/>
              </p:nvSpPr>
              <p:spPr>
                <a:xfrm>
                  <a:off x="3567652" y="-557395"/>
                  <a:ext cx="426897" cy="426762"/>
                </a:xfrm>
                <a:prstGeom prst="ellips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grpSp>
          <p:sp>
            <p:nvSpPr>
              <p:cNvPr id="57362" name="文本框 11"/>
              <p:cNvSpPr txBox="1">
                <a:spLocks noChangeArrowheads="1"/>
              </p:cNvSpPr>
              <p:nvPr/>
            </p:nvSpPr>
            <p:spPr bwMode="auto">
              <a:xfrm>
                <a:off x="427462" y="558483"/>
                <a:ext cx="1829953" cy="47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3500" dirty="0">
                    <a:solidFill>
                      <a:schemeClr val="bg1"/>
                    </a:solidFill>
                    <a:latin typeface="Times New Roman" pitchFamily="18" charset="0"/>
                    <a:cs typeface="Times New Roman" pitchFamily="18" charset="0"/>
                  </a:rPr>
                  <a:t>素养考点 </a:t>
                </a:r>
                <a:r>
                  <a:rPr lang="en-US" altLang="zh-CN" sz="3500" dirty="0">
                    <a:solidFill>
                      <a:schemeClr val="bg1"/>
                    </a:solidFill>
                    <a:latin typeface="Times New Roman" pitchFamily="18" charset="0"/>
                    <a:cs typeface="Times New Roman" pitchFamily="18" charset="0"/>
                  </a:rPr>
                  <a:t>2</a:t>
                </a:r>
              </a:p>
            </p:txBody>
          </p:sp>
        </p:grpSp>
        <p:sp>
          <p:nvSpPr>
            <p:cNvPr id="57356" name="文本框 2"/>
            <p:cNvSpPr txBox="1">
              <a:spLocks noChangeArrowheads="1"/>
            </p:cNvSpPr>
            <p:nvPr/>
          </p:nvSpPr>
          <p:spPr bwMode="auto">
            <a:xfrm>
              <a:off x="2674363" y="623135"/>
              <a:ext cx="2496278" cy="43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latin typeface="Times New Roman" pitchFamily="18" charset="0"/>
                  <a:ea typeface="黑体" panose="02010609060101010101" pitchFamily="2" charset="-122"/>
                  <a:cs typeface="Times New Roman" pitchFamily="18" charset="0"/>
                </a:rPr>
                <a:t>有理数的化简</a:t>
              </a:r>
            </a:p>
          </p:txBody>
        </p:sp>
      </p:grpSp>
      <p:graphicFrame>
        <p:nvGraphicFramePr>
          <p:cNvPr id="2" name="对象 1"/>
          <p:cNvGraphicFramePr>
            <a:graphicFrameLocks noChangeAspect="1"/>
          </p:cNvGraphicFramePr>
          <p:nvPr>
            <p:extLst>
              <p:ext uri="{D42A27DB-BD31-4B8C-83A1-F6EECF244321}">
                <p14:modId xmlns:p14="http://schemas.microsoft.com/office/powerpoint/2010/main" val="1098775717"/>
              </p:ext>
            </p:extLst>
          </p:nvPr>
        </p:nvGraphicFramePr>
        <p:xfrm>
          <a:off x="2594919" y="2981442"/>
          <a:ext cx="719906" cy="960222"/>
        </p:xfrm>
        <a:graphic>
          <a:graphicData uri="http://schemas.openxmlformats.org/presentationml/2006/ole">
            <mc:AlternateContent xmlns:mc="http://schemas.openxmlformats.org/markup-compatibility/2006">
              <mc:Choice xmlns:v="urn:schemas-microsoft-com:vml" Requires="v">
                <p:oleObj spid="_x0000_s23626" name="Equation" r:id="rId3" imgW="304560" imgH="406080" progId="Equation.DSMT4">
                  <p:embed/>
                </p:oleObj>
              </mc:Choice>
              <mc:Fallback>
                <p:oleObj name="Equation" r:id="rId3" imgW="304560" imgH="406080" progId="Equation.DSMT4">
                  <p:embed/>
                  <p:pic>
                    <p:nvPicPr>
                      <p:cNvPr id="0" name=""/>
                      <p:cNvPicPr/>
                      <p:nvPr/>
                    </p:nvPicPr>
                    <p:blipFill>
                      <a:blip r:embed="rId4"/>
                      <a:stretch>
                        <a:fillRect/>
                      </a:stretch>
                    </p:blipFill>
                    <p:spPr>
                      <a:xfrm>
                        <a:off x="2594919" y="2981442"/>
                        <a:ext cx="719906" cy="960222"/>
                      </a:xfrm>
                      <a:prstGeom prst="rect">
                        <a:avLst/>
                      </a:prstGeom>
                    </p:spPr>
                  </p:pic>
                </p:oleObj>
              </mc:Fallback>
            </mc:AlternateContent>
          </a:graphicData>
        </a:graphic>
      </p:graphicFrame>
      <p:graphicFrame>
        <p:nvGraphicFramePr>
          <p:cNvPr id="3" name="对象 2"/>
          <p:cNvGraphicFramePr>
            <a:graphicFrameLocks noChangeAspect="1"/>
          </p:cNvGraphicFramePr>
          <p:nvPr>
            <p:extLst>
              <p:ext uri="{D42A27DB-BD31-4B8C-83A1-F6EECF244321}">
                <p14:modId xmlns:p14="http://schemas.microsoft.com/office/powerpoint/2010/main" val="3244929311"/>
              </p:ext>
            </p:extLst>
          </p:nvPr>
        </p:nvGraphicFramePr>
        <p:xfrm>
          <a:off x="4749660" y="2995403"/>
          <a:ext cx="719906" cy="960222"/>
        </p:xfrm>
        <a:graphic>
          <a:graphicData uri="http://schemas.openxmlformats.org/presentationml/2006/ole">
            <mc:AlternateContent xmlns:mc="http://schemas.openxmlformats.org/markup-compatibility/2006">
              <mc:Choice xmlns:v="urn:schemas-microsoft-com:vml" Requires="v">
                <p:oleObj spid="_x0000_s23627" name="Equation" r:id="rId5" imgW="304560" imgH="406080" progId="Equation.DSMT4">
                  <p:embed/>
                </p:oleObj>
              </mc:Choice>
              <mc:Fallback>
                <p:oleObj name="Equation" r:id="rId5" imgW="304560" imgH="406080" progId="Equation.DSMT4">
                  <p:embed/>
                  <p:pic>
                    <p:nvPicPr>
                      <p:cNvPr id="0" name=""/>
                      <p:cNvPicPr>
                        <a:picLocks noChangeAspect="1" noChangeArrowheads="1"/>
                      </p:cNvPicPr>
                      <p:nvPr/>
                    </p:nvPicPr>
                    <p:blipFill>
                      <a:blip r:embed="rId6"/>
                      <a:srcRect/>
                      <a:stretch>
                        <a:fillRect/>
                      </a:stretch>
                    </p:blipFill>
                    <p:spPr bwMode="auto">
                      <a:xfrm>
                        <a:off x="4749660" y="2995403"/>
                        <a:ext cx="719906" cy="960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xtBox 4"/>
          <p:cNvSpPr txBox="1"/>
          <p:nvPr/>
        </p:nvSpPr>
        <p:spPr>
          <a:xfrm>
            <a:off x="1588485" y="3185947"/>
            <a:ext cx="4562939" cy="615696"/>
          </a:xfrm>
          <a:prstGeom prst="rect">
            <a:avLst/>
          </a:prstGeom>
          <a:noFill/>
        </p:spPr>
        <p:txBody>
          <a:bodyPr wrap="square" lIns="121917" tIns="60958" rIns="121917" bIns="60958" rtlCol="0">
            <a:spAutoFit/>
          </a:bodyPr>
          <a:lstStyle/>
          <a:p>
            <a:r>
              <a:rPr lang="zh-CN" altLang="en-US"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1</a:t>
            </a:r>
            <a:r>
              <a:rPr lang="zh-CN" altLang="en-US" sz="3200" dirty="0">
                <a:latin typeface="Times New Roman" pitchFamily="18" charset="0"/>
                <a:ea typeface="楷体" pitchFamily="49" charset="-122"/>
                <a:cs typeface="Times New Roman" pitchFamily="18" charset="0"/>
              </a:rPr>
              <a:t>）       ；（</a:t>
            </a:r>
            <a:r>
              <a:rPr lang="en-US" altLang="zh-CN" sz="3200" dirty="0">
                <a:latin typeface="Times New Roman" pitchFamily="18" charset="0"/>
                <a:ea typeface="楷体" pitchFamily="49" charset="-122"/>
                <a:cs typeface="Times New Roman" pitchFamily="18" charset="0"/>
              </a:rPr>
              <a:t>2</a:t>
            </a:r>
            <a:r>
              <a:rPr lang="zh-CN" altLang="en-US" sz="3200" dirty="0">
                <a:latin typeface="Times New Roman" pitchFamily="18" charset="0"/>
                <a:ea typeface="楷体" pitchFamily="49" charset="-122"/>
                <a:cs typeface="Times New Roman" pitchFamily="18" charset="0"/>
              </a:rPr>
              <a:t>）       </a:t>
            </a:r>
            <a:r>
              <a:rPr lang="en-US" altLang="zh-CN" sz="3200" dirty="0">
                <a:latin typeface="Times New Roman" pitchFamily="18" charset="0"/>
                <a:ea typeface="楷体" pitchFamily="49" charset="-122"/>
                <a:cs typeface="Times New Roman" pitchFamily="18" charset="0"/>
              </a:rPr>
              <a:t>.</a:t>
            </a:r>
            <a:endParaRPr lang="zh-CN" altLang="en-US" sz="3200" dirty="0">
              <a:latin typeface="Times New Roman" pitchFamily="18" charset="0"/>
              <a:ea typeface="楷体" pitchFamily="49" charset="-122"/>
              <a:cs typeface="Times New Roman" pitchFamily="18" charset="0"/>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151606916"/>
              </p:ext>
            </p:extLst>
          </p:nvPr>
        </p:nvGraphicFramePr>
        <p:xfrm>
          <a:off x="3565853" y="4099613"/>
          <a:ext cx="3179586" cy="960222"/>
        </p:xfrm>
        <a:graphic>
          <a:graphicData uri="http://schemas.openxmlformats.org/presentationml/2006/ole">
            <mc:AlternateContent xmlns:mc="http://schemas.openxmlformats.org/markup-compatibility/2006">
              <mc:Choice xmlns:v="urn:schemas-microsoft-com:vml" Requires="v">
                <p:oleObj spid="_x0000_s23628" name="Equation" r:id="rId7" imgW="1346040" imgH="406080" progId="Equation.DSMT4">
                  <p:embed/>
                </p:oleObj>
              </mc:Choice>
              <mc:Fallback>
                <p:oleObj name="Equation" r:id="rId7" imgW="1346040" imgH="406080" progId="Equation.DSMT4">
                  <p:embed/>
                  <p:pic>
                    <p:nvPicPr>
                      <p:cNvPr id="0" name=""/>
                      <p:cNvPicPr/>
                      <p:nvPr/>
                    </p:nvPicPr>
                    <p:blipFill>
                      <a:blip r:embed="rId8"/>
                      <a:stretch>
                        <a:fillRect/>
                      </a:stretch>
                    </p:blipFill>
                    <p:spPr>
                      <a:xfrm>
                        <a:off x="3565853" y="4099613"/>
                        <a:ext cx="3179586" cy="960222"/>
                      </a:xfrm>
                      <a:prstGeom prst="rect">
                        <a:avLst/>
                      </a:prstGeom>
                    </p:spPr>
                  </p:pic>
                </p:oleObj>
              </mc:Fallback>
            </mc:AlternateContent>
          </a:graphicData>
        </a:graphic>
      </p:graphicFrame>
      <p:sp>
        <p:nvSpPr>
          <p:cNvPr id="7" name="TextBox 6"/>
          <p:cNvSpPr txBox="1"/>
          <p:nvPr/>
        </p:nvSpPr>
        <p:spPr>
          <a:xfrm>
            <a:off x="1884580" y="4312923"/>
            <a:ext cx="1894102" cy="1785100"/>
          </a:xfrm>
          <a:prstGeom prst="rect">
            <a:avLst/>
          </a:prstGeom>
          <a:noFill/>
        </p:spPr>
        <p:txBody>
          <a:bodyPr wrap="none" lIns="121917" tIns="60958" rIns="121917" bIns="60958" rtlCol="0">
            <a:spAutoFit/>
          </a:bodyPr>
          <a:lstStyle/>
          <a:p>
            <a:r>
              <a:rPr lang="zh-CN" altLang="en-US" sz="2700" dirty="0">
                <a:solidFill>
                  <a:srgbClr val="0000FF"/>
                </a:solidFill>
                <a:latin typeface="Times New Roman" pitchFamily="18" charset="0"/>
                <a:ea typeface="黑体" pitchFamily="49" charset="-122"/>
                <a:cs typeface="Times New Roman" pitchFamily="18" charset="0"/>
              </a:rPr>
              <a:t>解：</a:t>
            </a:r>
            <a:r>
              <a:rPr lang="zh-CN" altLang="en-US" sz="2700" dirty="0">
                <a:latin typeface="Times New Roman" pitchFamily="18" charset="0"/>
                <a:ea typeface="宋体" pitchFamily="2" charset="-122"/>
                <a:cs typeface="Times New Roman" pitchFamily="18" charset="0"/>
              </a:rPr>
              <a:t>（</a:t>
            </a:r>
            <a:r>
              <a:rPr lang="en-US" altLang="zh-CN" sz="2700" dirty="0">
                <a:latin typeface="Times New Roman" pitchFamily="18" charset="0"/>
                <a:ea typeface="宋体" pitchFamily="2" charset="-122"/>
                <a:cs typeface="Times New Roman" pitchFamily="18" charset="0"/>
              </a:rPr>
              <a:t>1</a:t>
            </a:r>
            <a:r>
              <a:rPr lang="zh-CN" altLang="en-US" sz="2700" dirty="0">
                <a:latin typeface="Times New Roman" pitchFamily="18" charset="0"/>
                <a:ea typeface="宋体" pitchFamily="2" charset="-122"/>
                <a:cs typeface="Times New Roman" pitchFamily="18" charset="0"/>
              </a:rPr>
              <a:t>）</a:t>
            </a:r>
            <a:endParaRPr lang="en-US" altLang="zh-CN" sz="2700" dirty="0">
              <a:latin typeface="Times New Roman" pitchFamily="18" charset="0"/>
              <a:ea typeface="宋体" pitchFamily="2" charset="-122"/>
              <a:cs typeface="Times New Roman" pitchFamily="18" charset="0"/>
            </a:endParaRPr>
          </a:p>
          <a:p>
            <a:r>
              <a:rPr lang="en-US" altLang="zh-CN" sz="2700" dirty="0">
                <a:latin typeface="Times New Roman" pitchFamily="18" charset="0"/>
                <a:ea typeface="宋体" pitchFamily="2" charset="-122"/>
                <a:cs typeface="Times New Roman" pitchFamily="18" charset="0"/>
              </a:rPr>
              <a:t>    </a:t>
            </a:r>
          </a:p>
          <a:p>
            <a:endParaRPr lang="en-US" altLang="zh-CN" sz="2700" dirty="0">
              <a:latin typeface="Times New Roman" pitchFamily="18" charset="0"/>
              <a:ea typeface="宋体" pitchFamily="2" charset="-122"/>
              <a:cs typeface="Times New Roman" pitchFamily="18" charset="0"/>
            </a:endParaRPr>
          </a:p>
          <a:p>
            <a:r>
              <a:rPr lang="en-US" altLang="zh-CN" sz="2700" dirty="0">
                <a:latin typeface="Times New Roman" pitchFamily="18" charset="0"/>
                <a:ea typeface="宋体" pitchFamily="2" charset="-122"/>
                <a:cs typeface="Times New Roman" pitchFamily="18" charset="0"/>
              </a:rPr>
              <a:t>         </a:t>
            </a:r>
            <a:r>
              <a:rPr lang="zh-CN" altLang="en-US" sz="2700" dirty="0">
                <a:latin typeface="Times New Roman" pitchFamily="18" charset="0"/>
                <a:ea typeface="宋体" pitchFamily="2" charset="-122"/>
                <a:cs typeface="Times New Roman" pitchFamily="18" charset="0"/>
              </a:rPr>
              <a:t>（</a:t>
            </a:r>
            <a:r>
              <a:rPr lang="en-US" altLang="zh-CN" sz="2700" dirty="0">
                <a:latin typeface="Times New Roman" pitchFamily="18" charset="0"/>
                <a:ea typeface="宋体" pitchFamily="2" charset="-122"/>
                <a:cs typeface="Times New Roman" pitchFamily="18" charset="0"/>
              </a:rPr>
              <a:t>2</a:t>
            </a:r>
            <a:r>
              <a:rPr lang="zh-CN" altLang="en-US" sz="2700" dirty="0">
                <a:latin typeface="Times New Roman" pitchFamily="18" charset="0"/>
                <a:ea typeface="宋体" pitchFamily="2" charset="-122"/>
                <a:cs typeface="Times New Roman" pitchFamily="18" charset="0"/>
              </a:rPr>
              <a:t>）</a:t>
            </a:r>
          </a:p>
        </p:txBody>
      </p:sp>
      <p:graphicFrame>
        <p:nvGraphicFramePr>
          <p:cNvPr id="8" name="对象 7"/>
          <p:cNvGraphicFramePr>
            <a:graphicFrameLocks noChangeAspect="1"/>
          </p:cNvGraphicFramePr>
          <p:nvPr>
            <p:extLst>
              <p:ext uri="{D42A27DB-BD31-4B8C-83A1-F6EECF244321}">
                <p14:modId xmlns:p14="http://schemas.microsoft.com/office/powerpoint/2010/main" val="3705099613"/>
              </p:ext>
            </p:extLst>
          </p:nvPr>
        </p:nvGraphicFramePr>
        <p:xfrm>
          <a:off x="3577713" y="5347099"/>
          <a:ext cx="3029606" cy="960222"/>
        </p:xfrm>
        <a:graphic>
          <a:graphicData uri="http://schemas.openxmlformats.org/presentationml/2006/ole">
            <mc:AlternateContent xmlns:mc="http://schemas.openxmlformats.org/markup-compatibility/2006">
              <mc:Choice xmlns:v="urn:schemas-microsoft-com:vml" Requires="v">
                <p:oleObj spid="_x0000_s23629" name="Equation" r:id="rId9" imgW="1282680" imgH="406080" progId="Equation.DSMT4">
                  <p:embed/>
                </p:oleObj>
              </mc:Choice>
              <mc:Fallback>
                <p:oleObj name="Equation" r:id="rId9" imgW="1282680" imgH="406080" progId="Equation.DSMT4">
                  <p:embed/>
                  <p:pic>
                    <p:nvPicPr>
                      <p:cNvPr id="0" name=""/>
                      <p:cNvPicPr/>
                      <p:nvPr/>
                    </p:nvPicPr>
                    <p:blipFill>
                      <a:blip r:embed="rId10"/>
                      <a:stretch>
                        <a:fillRect/>
                      </a:stretch>
                    </p:blipFill>
                    <p:spPr>
                      <a:xfrm>
                        <a:off x="3577713" y="5347099"/>
                        <a:ext cx="3029606" cy="960222"/>
                      </a:xfrm>
                      <a:prstGeom prst="rect">
                        <a:avLst/>
                      </a:prstGeom>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2181025757"/>
              </p:ext>
            </p:extLst>
          </p:nvPr>
        </p:nvGraphicFramePr>
        <p:xfrm>
          <a:off x="6668745" y="5604428"/>
          <a:ext cx="1450097" cy="432100"/>
        </p:xfrm>
        <a:graphic>
          <a:graphicData uri="http://schemas.openxmlformats.org/presentationml/2006/ole">
            <mc:AlternateContent xmlns:mc="http://schemas.openxmlformats.org/markup-compatibility/2006">
              <mc:Choice xmlns:v="urn:schemas-microsoft-com:vml" Requires="v">
                <p:oleObj spid="_x0000_s23630" name="Equation" r:id="rId11" imgW="596880" imgH="177480" progId="Equation.DSMT4">
                  <p:embed/>
                </p:oleObj>
              </mc:Choice>
              <mc:Fallback>
                <p:oleObj name="Equation" r:id="rId11" imgW="596880" imgH="177480" progId="Equation.DSMT4">
                  <p:embed/>
                  <p:pic>
                    <p:nvPicPr>
                      <p:cNvPr id="0" name=""/>
                      <p:cNvPicPr/>
                      <p:nvPr/>
                    </p:nvPicPr>
                    <p:blipFill>
                      <a:blip r:embed="rId12"/>
                      <a:stretch>
                        <a:fillRect/>
                      </a:stretch>
                    </p:blipFill>
                    <p:spPr>
                      <a:xfrm>
                        <a:off x="6668745" y="5604428"/>
                        <a:ext cx="1450097" cy="432100"/>
                      </a:xfrm>
                      <a:prstGeom prst="rect">
                        <a:avLst/>
                      </a:prstGeom>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2349312532"/>
              </p:ext>
            </p:extLst>
          </p:nvPr>
        </p:nvGraphicFramePr>
        <p:xfrm>
          <a:off x="8163521" y="5363072"/>
          <a:ext cx="809895" cy="960222"/>
        </p:xfrm>
        <a:graphic>
          <a:graphicData uri="http://schemas.openxmlformats.org/presentationml/2006/ole">
            <mc:AlternateContent xmlns:mc="http://schemas.openxmlformats.org/markup-compatibility/2006">
              <mc:Choice xmlns:v="urn:schemas-microsoft-com:vml" Requires="v">
                <p:oleObj spid="_x0000_s23631" name="Equation" r:id="rId13" imgW="342720" imgH="406080" progId="Equation.DSMT4">
                  <p:embed/>
                </p:oleObj>
              </mc:Choice>
              <mc:Fallback>
                <p:oleObj name="Equation" r:id="rId13" imgW="342720" imgH="406080" progId="Equation.DSMT4">
                  <p:embed/>
                  <p:pic>
                    <p:nvPicPr>
                      <p:cNvPr id="0" name=""/>
                      <p:cNvPicPr/>
                      <p:nvPr/>
                    </p:nvPicPr>
                    <p:blipFill>
                      <a:blip r:embed="rId14"/>
                      <a:stretch>
                        <a:fillRect/>
                      </a:stretch>
                    </p:blipFill>
                    <p:spPr>
                      <a:xfrm>
                        <a:off x="8163521" y="5363072"/>
                        <a:ext cx="809895" cy="960222"/>
                      </a:xfrm>
                      <a:prstGeom prst="rect">
                        <a:avLst/>
                      </a:prstGeom>
                    </p:spPr>
                  </p:pic>
                </p:oleObj>
              </mc:Fallback>
            </mc:AlternateContent>
          </a:graphicData>
        </a:graphic>
      </p:graphicFrame>
    </p:spTree>
    <p:extLst>
      <p:ext uri="{BB962C8B-B14F-4D97-AF65-F5344CB8AC3E}">
        <p14:creationId xmlns:p14="http://schemas.microsoft.com/office/powerpoint/2010/main" val="271132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 calcmode="lin" valueType="num">
                                      <p:cBhvr additive="base">
                                        <p:cTn id="1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Text Box 12"/>
          <p:cNvSpPr txBox="1">
            <a:spLocks noChangeArrowheads="1"/>
          </p:cNvSpPr>
          <p:nvPr/>
        </p:nvSpPr>
        <p:spPr bwMode="auto">
          <a:xfrm>
            <a:off x="1933323" y="1264492"/>
            <a:ext cx="9644394" cy="485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60000"/>
              </a:lnSpc>
            </a:pPr>
            <a:r>
              <a:rPr lang="zh-CN" altLang="en-US" sz="3200" dirty="0">
                <a:solidFill>
                  <a:srgbClr val="0000FF"/>
                </a:solidFill>
                <a:latin typeface="Times New Roman" pitchFamily="18" charset="0"/>
                <a:ea typeface="楷体" panose="02010609060101010101" pitchFamily="49" charset="-122"/>
                <a:cs typeface="Times New Roman" pitchFamily="18" charset="0"/>
              </a:rPr>
              <a:t> </a:t>
            </a:r>
            <a:r>
              <a:rPr lang="zh-CN" altLang="en-US" sz="3200" dirty="0">
                <a:solidFill>
                  <a:srgbClr val="000000"/>
                </a:solidFill>
                <a:latin typeface="Times New Roman" pitchFamily="18" charset="0"/>
                <a:ea typeface="楷体" panose="02010609060101010101" pitchFamily="49" charset="-122"/>
                <a:cs typeface="Times New Roman" pitchFamily="18" charset="0"/>
              </a:rPr>
              <a:t>化简：</a:t>
            </a:r>
          </a:p>
          <a:p>
            <a:pPr eaLnBrk="1" hangingPunct="1">
              <a:lnSpc>
                <a:spcPct val="160000"/>
              </a:lnSpc>
            </a:pPr>
            <a:r>
              <a:rPr lang="zh-CN" altLang="en-US"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dirty="0">
                <a:solidFill>
                  <a:srgbClr val="000000"/>
                </a:solidFill>
                <a:latin typeface="Times New Roman" pitchFamily="18" charset="0"/>
                <a:ea typeface="楷体" panose="02010609060101010101" pitchFamily="49" charset="-122"/>
                <a:cs typeface="Times New Roman" pitchFamily="18" charset="0"/>
              </a:rPr>
              <a:t>1</a:t>
            </a:r>
            <a:r>
              <a:rPr lang="zh-CN" altLang="en-US" sz="3200"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 </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p>
          <a:p>
            <a:pPr eaLnBrk="1" hangingPunct="1">
              <a:lnSpc>
                <a:spcPct val="160000"/>
              </a:lnSpc>
            </a:pPr>
            <a:r>
              <a:rPr lang="en-US" altLang="zh-CN" sz="3200" dirty="0">
                <a:solidFill>
                  <a:srgbClr val="000000"/>
                </a:solidFill>
                <a:latin typeface="Times New Roman" pitchFamily="18" charset="0"/>
                <a:ea typeface="楷体" panose="02010609060101010101" pitchFamily="49" charset="-122"/>
                <a:cs typeface="Times New Roman" pitchFamily="18" charset="0"/>
              </a:rPr>
              <a:t>  </a:t>
            </a:r>
          </a:p>
          <a:p>
            <a:pPr eaLnBrk="1" hangingPunct="1">
              <a:lnSpc>
                <a:spcPct val="160000"/>
              </a:lnSpc>
            </a:pPr>
            <a:r>
              <a:rPr lang="zh-CN" altLang="en-US"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dirty="0">
                <a:solidFill>
                  <a:srgbClr val="000000"/>
                </a:solidFill>
                <a:latin typeface="Times New Roman" pitchFamily="18" charset="0"/>
                <a:ea typeface="楷体" panose="02010609060101010101" pitchFamily="49" charset="-122"/>
                <a:cs typeface="Times New Roman" pitchFamily="18" charset="0"/>
              </a:rPr>
              <a:t>2</a:t>
            </a:r>
            <a:r>
              <a:rPr lang="zh-CN" altLang="en-US" sz="3200"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u="sng"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 </a:t>
            </a:r>
          </a:p>
          <a:p>
            <a:pPr eaLnBrk="1" hangingPunct="1">
              <a:lnSpc>
                <a:spcPct val="160000"/>
              </a:lnSpc>
            </a:pPr>
            <a:r>
              <a:rPr lang="en-US" altLang="zh-CN" sz="3200" dirty="0">
                <a:solidFill>
                  <a:srgbClr val="000000"/>
                </a:solidFill>
                <a:latin typeface="Times New Roman" pitchFamily="18" charset="0"/>
                <a:ea typeface="楷体" panose="02010609060101010101" pitchFamily="49" charset="-122"/>
                <a:cs typeface="Times New Roman" pitchFamily="18" charset="0"/>
              </a:rPr>
              <a:t>   </a:t>
            </a:r>
          </a:p>
          <a:p>
            <a:pPr eaLnBrk="1" hangingPunct="1">
              <a:lnSpc>
                <a:spcPct val="160000"/>
              </a:lnSpc>
            </a:pPr>
            <a:r>
              <a:rPr lang="zh-CN" altLang="en-US"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dirty="0">
                <a:solidFill>
                  <a:srgbClr val="000000"/>
                </a:solidFill>
                <a:latin typeface="Times New Roman" pitchFamily="18" charset="0"/>
                <a:ea typeface="楷体" panose="02010609060101010101" pitchFamily="49" charset="-122"/>
                <a:cs typeface="Times New Roman" pitchFamily="18" charset="0"/>
              </a:rPr>
              <a:t>3</a:t>
            </a:r>
            <a:r>
              <a:rPr lang="zh-CN" altLang="en-US" sz="3200"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 _____.</a:t>
            </a:r>
          </a:p>
        </p:txBody>
      </p:sp>
      <p:sp>
        <p:nvSpPr>
          <p:cNvPr id="58373" name="Text Box 10"/>
          <p:cNvSpPr txBox="1">
            <a:spLocks noChangeArrowheads="1"/>
          </p:cNvSpPr>
          <p:nvPr/>
        </p:nvSpPr>
        <p:spPr bwMode="auto">
          <a:xfrm>
            <a:off x="8269800" y="3906703"/>
            <a:ext cx="246276" cy="143663"/>
          </a:xfrm>
          <a:prstGeom prst="rect">
            <a:avLst/>
          </a:prstGeom>
          <a:noFill/>
          <a:ln>
            <a:noFill/>
          </a:ln>
          <a:effectLst>
            <a:prstShdw prst="shdw17" dist="17961" dir="2700000">
              <a:srgbClr val="684180"/>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100">
              <a:latin typeface="Times New Roman" pitchFamily="18" charset="0"/>
              <a:cs typeface="Times New Roman" pitchFamily="18" charset="0"/>
            </a:endParaRPr>
          </a:p>
        </p:txBody>
      </p:sp>
      <p:sp>
        <p:nvSpPr>
          <p:cNvPr id="11272" name="Text Box 13"/>
          <p:cNvSpPr txBox="1">
            <a:spLocks noChangeArrowheads="1"/>
          </p:cNvSpPr>
          <p:nvPr/>
        </p:nvSpPr>
        <p:spPr bwMode="auto">
          <a:xfrm>
            <a:off x="6536474" y="2233512"/>
            <a:ext cx="914281"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FF0000"/>
                </a:solidFill>
                <a:latin typeface="Times New Roman" pitchFamily="18" charset="0"/>
                <a:cs typeface="Times New Roman" pitchFamily="18" charset="0"/>
              </a:rPr>
              <a:t>–8</a:t>
            </a:r>
          </a:p>
        </p:txBody>
      </p:sp>
      <p:sp>
        <p:nvSpPr>
          <p:cNvPr id="11273" name="Text Box 14"/>
          <p:cNvSpPr txBox="1">
            <a:spLocks noChangeArrowheads="1"/>
          </p:cNvSpPr>
          <p:nvPr/>
        </p:nvSpPr>
        <p:spPr bwMode="auto">
          <a:xfrm>
            <a:off x="4192610" y="2182702"/>
            <a:ext cx="2064501"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FF0000"/>
                </a:solidFill>
                <a:latin typeface="Times New Roman" pitchFamily="18" charset="0"/>
                <a:cs typeface="Times New Roman" pitchFamily="18" charset="0"/>
              </a:rPr>
              <a:t>(–72)</a:t>
            </a:r>
          </a:p>
        </p:txBody>
      </p:sp>
      <p:sp>
        <p:nvSpPr>
          <p:cNvPr id="11274" name="Text Box 15"/>
          <p:cNvSpPr txBox="1">
            <a:spLocks noChangeArrowheads="1"/>
          </p:cNvSpPr>
          <p:nvPr/>
        </p:nvSpPr>
        <p:spPr bwMode="auto">
          <a:xfrm>
            <a:off x="5761875" y="2196781"/>
            <a:ext cx="431744"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FF0000"/>
                </a:solidFill>
                <a:latin typeface="Times New Roman" pitchFamily="18" charset="0"/>
                <a:cs typeface="Times New Roman" pitchFamily="18" charset="0"/>
              </a:rPr>
              <a:t>9</a:t>
            </a:r>
          </a:p>
        </p:txBody>
      </p:sp>
      <p:sp>
        <p:nvSpPr>
          <p:cNvPr id="11275" name="Text Box 16"/>
          <p:cNvSpPr txBox="1">
            <a:spLocks noChangeArrowheads="1"/>
          </p:cNvSpPr>
          <p:nvPr/>
        </p:nvSpPr>
        <p:spPr bwMode="auto">
          <a:xfrm>
            <a:off x="4460296" y="3691520"/>
            <a:ext cx="2660303"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FF0000"/>
                </a:solidFill>
                <a:latin typeface="Times New Roman" pitchFamily="18" charset="0"/>
                <a:cs typeface="Times New Roman" pitchFamily="18" charset="0"/>
              </a:rPr>
              <a:t>(–30)÷(–45)</a:t>
            </a:r>
          </a:p>
        </p:txBody>
      </p:sp>
      <p:sp>
        <p:nvSpPr>
          <p:cNvPr id="11276" name="Text Box 17"/>
          <p:cNvSpPr txBox="1">
            <a:spLocks noChangeArrowheads="1"/>
          </p:cNvSpPr>
          <p:nvPr/>
        </p:nvSpPr>
        <p:spPr bwMode="auto">
          <a:xfrm>
            <a:off x="4598919" y="5349546"/>
            <a:ext cx="476187"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rgbClr val="FF0000"/>
                </a:solidFill>
                <a:latin typeface="Times New Roman" pitchFamily="18" charset="0"/>
                <a:cs typeface="Times New Roman" pitchFamily="18" charset="0"/>
              </a:rPr>
              <a:t>0</a:t>
            </a:r>
          </a:p>
        </p:txBody>
      </p:sp>
      <p:sp>
        <p:nvSpPr>
          <p:cNvPr id="11279" name="Text Box 20"/>
          <p:cNvSpPr txBox="1">
            <a:spLocks noChangeArrowheads="1"/>
          </p:cNvSpPr>
          <p:nvPr/>
        </p:nvSpPr>
        <p:spPr bwMode="auto">
          <a:xfrm>
            <a:off x="7719537" y="3733294"/>
            <a:ext cx="1741789"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FF0000"/>
                </a:solidFill>
                <a:latin typeface="Times New Roman" pitchFamily="18" charset="0"/>
                <a:cs typeface="Times New Roman" pitchFamily="18" charset="0"/>
              </a:rPr>
              <a:t>30÷45</a:t>
            </a:r>
          </a:p>
        </p:txBody>
      </p:sp>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409" y="1264492"/>
            <a:ext cx="797351" cy="798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对象 1"/>
          <p:cNvGraphicFramePr>
            <a:graphicFrameLocks noChangeAspect="1"/>
          </p:cNvGraphicFramePr>
          <p:nvPr>
            <p:extLst>
              <p:ext uri="{D42A27DB-BD31-4B8C-83A1-F6EECF244321}">
                <p14:modId xmlns:p14="http://schemas.microsoft.com/office/powerpoint/2010/main" val="580323892"/>
              </p:ext>
            </p:extLst>
          </p:nvPr>
        </p:nvGraphicFramePr>
        <p:xfrm>
          <a:off x="3046932" y="2078564"/>
          <a:ext cx="683911" cy="912211"/>
        </p:xfrm>
        <a:graphic>
          <a:graphicData uri="http://schemas.openxmlformats.org/presentationml/2006/ole">
            <mc:AlternateContent xmlns:mc="http://schemas.openxmlformats.org/markup-compatibility/2006">
              <mc:Choice xmlns:v="urn:schemas-microsoft-com:vml" Requires="v">
                <p:oleObj spid="_x0000_s24622" name="Equation" r:id="rId4" imgW="304560" imgH="406080" progId="Equation.DSMT4">
                  <p:embed/>
                </p:oleObj>
              </mc:Choice>
              <mc:Fallback>
                <p:oleObj name="Equation" r:id="rId4" imgW="304560" imgH="406080" progId="Equation.DSMT4">
                  <p:embed/>
                  <p:pic>
                    <p:nvPicPr>
                      <p:cNvPr id="0" name=""/>
                      <p:cNvPicPr/>
                      <p:nvPr/>
                    </p:nvPicPr>
                    <p:blipFill>
                      <a:blip r:embed="rId5"/>
                      <a:stretch>
                        <a:fillRect/>
                      </a:stretch>
                    </p:blipFill>
                    <p:spPr>
                      <a:xfrm>
                        <a:off x="3046932" y="2078564"/>
                        <a:ext cx="683911" cy="912211"/>
                      </a:xfrm>
                      <a:prstGeom prst="rect">
                        <a:avLst/>
                      </a:prstGeom>
                    </p:spPr>
                  </p:pic>
                </p:oleObj>
              </mc:Fallback>
            </mc:AlternateContent>
          </a:graphicData>
        </a:graphic>
      </p:graphicFrame>
      <p:graphicFrame>
        <p:nvGraphicFramePr>
          <p:cNvPr id="3" name="对象 2"/>
          <p:cNvGraphicFramePr>
            <a:graphicFrameLocks noChangeAspect="1"/>
          </p:cNvGraphicFramePr>
          <p:nvPr>
            <p:extLst>
              <p:ext uri="{D42A27DB-BD31-4B8C-83A1-F6EECF244321}">
                <p14:modId xmlns:p14="http://schemas.microsoft.com/office/powerpoint/2010/main" val="391665411"/>
              </p:ext>
            </p:extLst>
          </p:nvPr>
        </p:nvGraphicFramePr>
        <p:xfrm>
          <a:off x="3093106" y="3633286"/>
          <a:ext cx="683594" cy="910377"/>
        </p:xfrm>
        <a:graphic>
          <a:graphicData uri="http://schemas.openxmlformats.org/presentationml/2006/ole">
            <mc:AlternateContent xmlns:mc="http://schemas.openxmlformats.org/markup-compatibility/2006">
              <mc:Choice xmlns:v="urn:schemas-microsoft-com:vml" Requires="v">
                <p:oleObj spid="_x0000_s24623" name="Equation" r:id="rId6" imgW="304560" imgH="406080" progId="Equation.DSMT4">
                  <p:embed/>
                </p:oleObj>
              </mc:Choice>
              <mc:Fallback>
                <p:oleObj name="Equation" r:id="rId6" imgW="304560" imgH="406080" progId="Equation.DSMT4">
                  <p:embed/>
                  <p:pic>
                    <p:nvPicPr>
                      <p:cNvPr id="0" name=""/>
                      <p:cNvPicPr>
                        <a:picLocks noChangeAspect="1" noChangeArrowheads="1"/>
                      </p:cNvPicPr>
                      <p:nvPr/>
                    </p:nvPicPr>
                    <p:blipFill>
                      <a:blip r:embed="rId7"/>
                      <a:srcRect/>
                      <a:stretch>
                        <a:fillRect/>
                      </a:stretch>
                    </p:blipFill>
                    <p:spPr bwMode="auto">
                      <a:xfrm>
                        <a:off x="3093106" y="3633286"/>
                        <a:ext cx="683594" cy="91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3799540245"/>
              </p:ext>
            </p:extLst>
          </p:nvPr>
        </p:nvGraphicFramePr>
        <p:xfrm>
          <a:off x="9952329" y="3356896"/>
          <a:ext cx="377951" cy="1008233"/>
        </p:xfrm>
        <a:graphic>
          <a:graphicData uri="http://schemas.openxmlformats.org/presentationml/2006/ole">
            <mc:AlternateContent xmlns:mc="http://schemas.openxmlformats.org/markup-compatibility/2006">
              <mc:Choice xmlns:v="urn:schemas-microsoft-com:vml" Requires="v">
                <p:oleObj spid="_x0000_s24624" name="Equation" r:id="rId8" imgW="152280" imgH="406080" progId="Equation.DSMT4">
                  <p:embed/>
                </p:oleObj>
              </mc:Choice>
              <mc:Fallback>
                <p:oleObj name="Equation" r:id="rId8" imgW="152280" imgH="406080" progId="Equation.DSMT4">
                  <p:embed/>
                  <p:pic>
                    <p:nvPicPr>
                      <p:cNvPr id="0" name=""/>
                      <p:cNvPicPr/>
                      <p:nvPr/>
                    </p:nvPicPr>
                    <p:blipFill>
                      <a:blip r:embed="rId9"/>
                      <a:stretch>
                        <a:fillRect/>
                      </a:stretch>
                    </p:blipFill>
                    <p:spPr>
                      <a:xfrm>
                        <a:off x="9952329" y="3356896"/>
                        <a:ext cx="377951" cy="1008233"/>
                      </a:xfrm>
                      <a:prstGeom prst="rect">
                        <a:avLst/>
                      </a:prstGeom>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993556618"/>
              </p:ext>
            </p:extLst>
          </p:nvPr>
        </p:nvGraphicFramePr>
        <p:xfrm>
          <a:off x="3131588" y="5161108"/>
          <a:ext cx="683911" cy="912211"/>
        </p:xfrm>
        <a:graphic>
          <a:graphicData uri="http://schemas.openxmlformats.org/presentationml/2006/ole">
            <mc:AlternateContent xmlns:mc="http://schemas.openxmlformats.org/markup-compatibility/2006">
              <mc:Choice xmlns:v="urn:schemas-microsoft-com:vml" Requires="v">
                <p:oleObj spid="_x0000_s24625" name="Equation" r:id="rId10" imgW="304560" imgH="406080" progId="Equation.DSMT4">
                  <p:embed/>
                </p:oleObj>
              </mc:Choice>
              <mc:Fallback>
                <p:oleObj name="Equation" r:id="rId10" imgW="304560" imgH="406080" progId="Equation.DSMT4">
                  <p:embed/>
                  <p:pic>
                    <p:nvPicPr>
                      <p:cNvPr id="0" name=""/>
                      <p:cNvPicPr/>
                      <p:nvPr/>
                    </p:nvPicPr>
                    <p:blipFill>
                      <a:blip r:embed="rId11"/>
                      <a:stretch>
                        <a:fillRect/>
                      </a:stretch>
                    </p:blipFill>
                    <p:spPr>
                      <a:xfrm>
                        <a:off x="3131588" y="5161108"/>
                        <a:ext cx="683911" cy="912211"/>
                      </a:xfrm>
                      <a:prstGeom prst="rect">
                        <a:avLst/>
                      </a:prstGeom>
                    </p:spPr>
                  </p:pic>
                </p:oleObj>
              </mc:Fallback>
            </mc:AlternateContent>
          </a:graphicData>
        </a:graphic>
      </p:graphicFrame>
    </p:spTree>
    <p:extLst>
      <p:ext uri="{BB962C8B-B14F-4D97-AF65-F5344CB8AC3E}">
        <p14:creationId xmlns:p14="http://schemas.microsoft.com/office/powerpoint/2010/main" val="4277476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 calcmode="lin" valueType="num">
                                      <p:cBhvr additive="base">
                                        <p:cTn id="7" dur="500" fill="hold"/>
                                        <p:tgtEl>
                                          <p:spTgt spid="11273"/>
                                        </p:tgtEl>
                                        <p:attrNameLst>
                                          <p:attrName>ppt_x</p:attrName>
                                        </p:attrNameLst>
                                      </p:cBhvr>
                                      <p:tavLst>
                                        <p:tav tm="0">
                                          <p:val>
                                            <p:strVal val="#ppt_x"/>
                                          </p:val>
                                        </p:tav>
                                        <p:tav tm="100000">
                                          <p:val>
                                            <p:strVal val="#ppt_x"/>
                                          </p:val>
                                        </p:tav>
                                      </p:tavLst>
                                    </p:anim>
                                    <p:anim calcmode="lin" valueType="num">
                                      <p:cBhvr additive="base">
                                        <p:cTn id="8"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74"/>
                                        </p:tgtEl>
                                        <p:attrNameLst>
                                          <p:attrName>style.visibility</p:attrName>
                                        </p:attrNameLst>
                                      </p:cBhvr>
                                      <p:to>
                                        <p:strVal val="visible"/>
                                      </p:to>
                                    </p:set>
                                    <p:anim calcmode="lin" valueType="num">
                                      <p:cBhvr additive="base">
                                        <p:cTn id="13" dur="500" fill="hold"/>
                                        <p:tgtEl>
                                          <p:spTgt spid="11274"/>
                                        </p:tgtEl>
                                        <p:attrNameLst>
                                          <p:attrName>ppt_x</p:attrName>
                                        </p:attrNameLst>
                                      </p:cBhvr>
                                      <p:tavLst>
                                        <p:tav tm="0">
                                          <p:val>
                                            <p:strVal val="#ppt_x"/>
                                          </p:val>
                                        </p:tav>
                                        <p:tav tm="100000">
                                          <p:val>
                                            <p:strVal val="#ppt_x"/>
                                          </p:val>
                                        </p:tav>
                                      </p:tavLst>
                                    </p:anim>
                                    <p:anim calcmode="lin" valueType="num">
                                      <p:cBhvr additive="base">
                                        <p:cTn id="14" dur="50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72"/>
                                        </p:tgtEl>
                                        <p:attrNameLst>
                                          <p:attrName>style.visibility</p:attrName>
                                        </p:attrNameLst>
                                      </p:cBhvr>
                                      <p:to>
                                        <p:strVal val="visible"/>
                                      </p:to>
                                    </p:set>
                                    <p:anim calcmode="lin" valueType="num">
                                      <p:cBhvr additive="base">
                                        <p:cTn id="19" dur="500" fill="hold"/>
                                        <p:tgtEl>
                                          <p:spTgt spid="11272"/>
                                        </p:tgtEl>
                                        <p:attrNameLst>
                                          <p:attrName>ppt_x</p:attrName>
                                        </p:attrNameLst>
                                      </p:cBhvr>
                                      <p:tavLst>
                                        <p:tav tm="0">
                                          <p:val>
                                            <p:strVal val="#ppt_x"/>
                                          </p:val>
                                        </p:tav>
                                        <p:tav tm="100000">
                                          <p:val>
                                            <p:strVal val="#ppt_x"/>
                                          </p:val>
                                        </p:tav>
                                      </p:tavLst>
                                    </p:anim>
                                    <p:anim calcmode="lin" valueType="num">
                                      <p:cBhvr additive="base">
                                        <p:cTn id="20" dur="500" fill="hold"/>
                                        <p:tgtEl>
                                          <p:spTgt spid="1127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75"/>
                                        </p:tgtEl>
                                        <p:attrNameLst>
                                          <p:attrName>style.visibility</p:attrName>
                                        </p:attrNameLst>
                                      </p:cBhvr>
                                      <p:to>
                                        <p:strVal val="visible"/>
                                      </p:to>
                                    </p:set>
                                    <p:anim calcmode="lin" valueType="num">
                                      <p:cBhvr additive="base">
                                        <p:cTn id="25" dur="500" fill="hold"/>
                                        <p:tgtEl>
                                          <p:spTgt spid="11275"/>
                                        </p:tgtEl>
                                        <p:attrNameLst>
                                          <p:attrName>ppt_x</p:attrName>
                                        </p:attrNameLst>
                                      </p:cBhvr>
                                      <p:tavLst>
                                        <p:tav tm="0">
                                          <p:val>
                                            <p:strVal val="#ppt_x"/>
                                          </p:val>
                                        </p:tav>
                                        <p:tav tm="100000">
                                          <p:val>
                                            <p:strVal val="#ppt_x"/>
                                          </p:val>
                                        </p:tav>
                                      </p:tavLst>
                                    </p:anim>
                                    <p:anim calcmode="lin" valueType="num">
                                      <p:cBhvr additive="base">
                                        <p:cTn id="26" dur="500" fill="hold"/>
                                        <p:tgtEl>
                                          <p:spTgt spid="1127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279"/>
                                        </p:tgtEl>
                                        <p:attrNameLst>
                                          <p:attrName>style.visibility</p:attrName>
                                        </p:attrNameLst>
                                      </p:cBhvr>
                                      <p:to>
                                        <p:strVal val="visible"/>
                                      </p:to>
                                    </p:set>
                                    <p:anim calcmode="lin" valueType="num">
                                      <p:cBhvr additive="base">
                                        <p:cTn id="31" dur="500" fill="hold"/>
                                        <p:tgtEl>
                                          <p:spTgt spid="11279"/>
                                        </p:tgtEl>
                                        <p:attrNameLst>
                                          <p:attrName>ppt_x</p:attrName>
                                        </p:attrNameLst>
                                      </p:cBhvr>
                                      <p:tavLst>
                                        <p:tav tm="0">
                                          <p:val>
                                            <p:strVal val="#ppt_x"/>
                                          </p:val>
                                        </p:tav>
                                        <p:tav tm="100000">
                                          <p:val>
                                            <p:strVal val="#ppt_x"/>
                                          </p:val>
                                        </p:tav>
                                      </p:tavLst>
                                    </p:anim>
                                    <p:anim calcmode="lin" valueType="num">
                                      <p:cBhvr additive="base">
                                        <p:cTn id="32" dur="500" fill="hold"/>
                                        <p:tgtEl>
                                          <p:spTgt spid="1127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276"/>
                                        </p:tgtEl>
                                        <p:attrNameLst>
                                          <p:attrName>style.visibility</p:attrName>
                                        </p:attrNameLst>
                                      </p:cBhvr>
                                      <p:to>
                                        <p:strVal val="visible"/>
                                      </p:to>
                                    </p:set>
                                    <p:anim calcmode="lin" valueType="num">
                                      <p:cBhvr additive="base">
                                        <p:cTn id="43" dur="500" fill="hold"/>
                                        <p:tgtEl>
                                          <p:spTgt spid="11276"/>
                                        </p:tgtEl>
                                        <p:attrNameLst>
                                          <p:attrName>ppt_x</p:attrName>
                                        </p:attrNameLst>
                                      </p:cBhvr>
                                      <p:tavLst>
                                        <p:tav tm="0">
                                          <p:val>
                                            <p:strVal val="#ppt_x"/>
                                          </p:val>
                                        </p:tav>
                                        <p:tav tm="100000">
                                          <p:val>
                                            <p:strVal val="#ppt_x"/>
                                          </p:val>
                                        </p:tav>
                                      </p:tavLst>
                                    </p:anim>
                                    <p:anim calcmode="lin" valueType="num">
                                      <p:cBhvr additive="base">
                                        <p:cTn id="44" dur="500" fill="hold"/>
                                        <p:tgtEl>
                                          <p:spTgt spid="112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utoUpdateAnimBg="0"/>
      <p:bldP spid="11273" grpId="0" autoUpdateAnimBg="0"/>
      <p:bldP spid="11274" grpId="0" autoUpdateAnimBg="0"/>
      <p:bldP spid="11275" grpId="0" autoUpdateAnimBg="0"/>
      <p:bldP spid="11276" grpId="0" autoUpdateAnimBg="0"/>
      <p:bldP spid="1127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p:cNvSpPr txBox="1"/>
              <p:nvPr/>
            </p:nvSpPr>
            <p:spPr>
              <a:xfrm>
                <a:off x="1432548" y="2311151"/>
                <a:ext cx="10396772" cy="919011"/>
              </a:xfrm>
              <a:prstGeom prst="rect">
                <a:avLst/>
              </a:prstGeom>
              <a:noFill/>
            </p:spPr>
            <p:txBody>
              <a:bodyPr wrap="square" lIns="121917" tIns="60958" rIns="121917" bIns="60958" rtlCol="0">
                <a:spAutoFit/>
              </a:bodyPr>
              <a:lstStyle/>
              <a:p>
                <a:r>
                  <a:rPr lang="en-US" altLang="zh-CN" sz="3200" dirty="0">
                    <a:solidFill>
                      <a:srgbClr val="FF0000"/>
                    </a:solidFill>
                    <a:latin typeface="Times New Roman" pitchFamily="18" charset="0"/>
                    <a:ea typeface="楷体" pitchFamily="49" charset="-122"/>
                    <a:cs typeface="Times New Roman" pitchFamily="18" charset="0"/>
                  </a:rPr>
                  <a:t>1. </a:t>
                </a:r>
                <a:r>
                  <a:rPr lang="zh-CN" altLang="en-US" sz="3200" dirty="0">
                    <a:latin typeface="Times New Roman" pitchFamily="18" charset="0"/>
                    <a:ea typeface="楷体" pitchFamily="49" charset="-122"/>
                    <a:cs typeface="Times New Roman" pitchFamily="18" charset="0"/>
                  </a:rPr>
                  <a:t>计算</a:t>
                </a:r>
                <a:r>
                  <a:rPr lang="zh-CN" altLang="zh-CN"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a:t>
                </a:r>
                <a14:m>
                  <m:oMath xmlns:m="http://schemas.openxmlformats.org/officeDocument/2006/math">
                    <m:r>
                      <a:rPr lang="en-US" altLang="zh-CN" sz="3200">
                        <a:latin typeface="Cambria Math"/>
                        <a:ea typeface="华文宋体"/>
                        <a:cs typeface="Times New Roman"/>
                      </a:rPr>
                      <m:t> </m:t>
                    </m:r>
                    <m:f>
                      <m:fPr>
                        <m:ctrlPr>
                          <a:rPr lang="zh-CN" altLang="zh-CN" sz="3200" i="1">
                            <a:solidFill>
                              <a:srgbClr val="000000"/>
                            </a:solidFill>
                            <a:latin typeface="Cambria Math"/>
                            <a:ea typeface="Cambria Math"/>
                            <a:cs typeface="Times New Roman"/>
                          </a:rPr>
                        </m:ctrlPr>
                      </m:fPr>
                      <m:num>
                        <m:r>
                          <m:rPr>
                            <m:nor/>
                          </m:rPr>
                          <a:rPr lang="en-US" altLang="zh-CN" sz="3200">
                            <a:solidFill>
                              <a:srgbClr val="000000"/>
                            </a:solidFill>
                            <a:latin typeface="Times New Roman" pitchFamily="18" charset="0"/>
                            <a:ea typeface="楷体" pitchFamily="49" charset="-122"/>
                            <a:cs typeface="Times New Roman" pitchFamily="18" charset="0"/>
                          </a:rPr>
                          <m:t>4</m:t>
                        </m:r>
                      </m:num>
                      <m:den>
                        <m:r>
                          <m:rPr>
                            <m:nor/>
                          </m:rPr>
                          <a:rPr lang="en-US" altLang="zh-CN" sz="3200">
                            <a:solidFill>
                              <a:srgbClr val="000000"/>
                            </a:solidFill>
                            <a:latin typeface="Times New Roman" pitchFamily="18" charset="0"/>
                            <a:ea typeface="楷体" pitchFamily="49" charset="-122"/>
                            <a:cs typeface="Times New Roman" pitchFamily="18" charset="0"/>
                          </a:rPr>
                          <m:t>5</m:t>
                        </m:r>
                      </m:den>
                    </m:f>
                  </m:oMath>
                </a14:m>
                <a:r>
                  <a:rPr lang="zh-CN" altLang="zh-CN" sz="3200" dirty="0">
                    <a:latin typeface="Times New Roman" pitchFamily="18" charset="0"/>
                    <a:ea typeface="楷体" pitchFamily="49" charset="-122"/>
                    <a:cs typeface="Times New Roman" pitchFamily="18" charset="0"/>
                  </a:rPr>
                  <a:t>）÷（</a:t>
                </a:r>
                <a:r>
                  <a:rPr lang="en-US" altLang="zh-CN" sz="3200" dirty="0">
                    <a:latin typeface="Times New Roman" pitchFamily="18" charset="0"/>
                    <a:ea typeface="楷体" pitchFamily="49" charset="-122"/>
                    <a:cs typeface="Times New Roman" pitchFamily="18" charset="0"/>
                  </a:rPr>
                  <a:t>- 2</a:t>
                </a:r>
                <a:r>
                  <a:rPr lang="zh-CN" altLang="zh-CN" sz="3200" dirty="0">
                    <a:latin typeface="Times New Roman" pitchFamily="18" charset="0"/>
                    <a:ea typeface="楷体" pitchFamily="49" charset="-122"/>
                    <a:cs typeface="Times New Roman" pitchFamily="18" charset="0"/>
                  </a:rPr>
                  <a:t>）</a:t>
                </a:r>
                <a:r>
                  <a:rPr lang="zh-CN" altLang="en-US" sz="3200" dirty="0">
                    <a:latin typeface="Times New Roman" pitchFamily="18" charset="0"/>
                    <a:ea typeface="楷体" pitchFamily="49" charset="-122"/>
                    <a:cs typeface="Times New Roman" pitchFamily="18" charset="0"/>
                  </a:rPr>
                  <a:t>    </a:t>
                </a:r>
                <a:r>
                  <a:rPr lang="en-US" altLang="zh-CN" sz="3200" dirty="0">
                    <a:solidFill>
                      <a:srgbClr val="FF0000"/>
                    </a:solidFill>
                    <a:latin typeface="Times New Roman" pitchFamily="18" charset="0"/>
                    <a:ea typeface="楷体" pitchFamily="49" charset="-122"/>
                    <a:cs typeface="Times New Roman" pitchFamily="18" charset="0"/>
                  </a:rPr>
                  <a:t>2. </a:t>
                </a:r>
                <a:r>
                  <a:rPr lang="zh-CN" altLang="en-US" sz="3200" dirty="0">
                    <a:latin typeface="Times New Roman" pitchFamily="18" charset="0"/>
                    <a:ea typeface="楷体" pitchFamily="49" charset="-122"/>
                    <a:cs typeface="Times New Roman" pitchFamily="18" charset="0"/>
                  </a:rPr>
                  <a:t>计算</a:t>
                </a:r>
                <a:r>
                  <a:rPr lang="en-US" altLang="zh-CN" sz="3200" dirty="0">
                    <a:latin typeface="Times New Roman" pitchFamily="18" charset="0"/>
                    <a:ea typeface="楷体" pitchFamily="49" charset="-122"/>
                    <a:cs typeface="Times New Roman" pitchFamily="18" charset="0"/>
                  </a:rPr>
                  <a:t>-0.5</a:t>
                </a:r>
                <a:r>
                  <a:rPr lang="zh-CN" altLang="zh-CN" sz="3200" dirty="0">
                    <a:latin typeface="Times New Roman" pitchFamily="18" charset="0"/>
                    <a:ea typeface="楷体" pitchFamily="49" charset="-122"/>
                    <a:cs typeface="Times New Roman" pitchFamily="18" charset="0"/>
                  </a:rPr>
                  <a:t>÷</a:t>
                </a:r>
                <a14:m>
                  <m:oMath xmlns:m="http://schemas.openxmlformats.org/officeDocument/2006/math">
                    <m:f>
                      <m:fPr>
                        <m:ctrlPr>
                          <a:rPr lang="zh-CN" altLang="zh-CN" sz="3200" i="1">
                            <a:solidFill>
                              <a:srgbClr val="000000"/>
                            </a:solidFill>
                            <a:latin typeface="Cambria Math"/>
                            <a:ea typeface="Cambria Math"/>
                            <a:cs typeface="Times New Roman"/>
                          </a:rPr>
                        </m:ctrlPr>
                      </m:fPr>
                      <m:num>
                        <m:r>
                          <m:rPr>
                            <m:nor/>
                          </m:rPr>
                          <a:rPr lang="en-US" altLang="zh-CN" sz="3200">
                            <a:solidFill>
                              <a:srgbClr val="000000"/>
                            </a:solidFill>
                            <a:latin typeface="Times New Roman" pitchFamily="18" charset="0"/>
                            <a:ea typeface="华文宋体"/>
                            <a:cs typeface="Times New Roman" pitchFamily="18" charset="0"/>
                          </a:rPr>
                          <m:t>7</m:t>
                        </m:r>
                      </m:num>
                      <m:den>
                        <m:r>
                          <m:rPr>
                            <m:nor/>
                          </m:rPr>
                          <a:rPr lang="en-US" altLang="zh-CN" sz="3200">
                            <a:solidFill>
                              <a:srgbClr val="000000"/>
                            </a:solidFill>
                            <a:latin typeface="Times New Roman" pitchFamily="18" charset="0"/>
                            <a:ea typeface="华文宋体"/>
                            <a:cs typeface="Times New Roman" pitchFamily="18" charset="0"/>
                          </a:rPr>
                          <m:t>8</m:t>
                        </m:r>
                      </m:den>
                    </m:f>
                  </m:oMath>
                </a14:m>
                <a:r>
                  <a:rPr lang="en-US" altLang="zh-CN" sz="3200" dirty="0">
                    <a:solidFill>
                      <a:srgbClr val="000000"/>
                    </a:solidFill>
                    <a:latin typeface="Times New Roman" pitchFamily="18" charset="0"/>
                    <a:ea typeface="楷体" pitchFamily="49" charset="-122"/>
                    <a:cs typeface="Times New Roman" pitchFamily="18" charset="0"/>
                  </a:rPr>
                  <a:t>×</a:t>
                </a:r>
                <a:r>
                  <a:rPr lang="zh-CN" altLang="zh-CN" sz="3200" dirty="0">
                    <a:solidFill>
                      <a:srgbClr val="000000"/>
                    </a:solidFill>
                    <a:latin typeface="Times New Roman" pitchFamily="18" charset="0"/>
                    <a:ea typeface="楷体" pitchFamily="49" charset="-122"/>
                    <a:cs typeface="Times New Roman" pitchFamily="18" charset="0"/>
                  </a:rPr>
                  <a:t>（</a:t>
                </a:r>
                <a:r>
                  <a:rPr lang="en-US" altLang="zh-CN" sz="3200" dirty="0">
                    <a:solidFill>
                      <a:srgbClr val="000000"/>
                    </a:solidFill>
                    <a:latin typeface="Times New Roman" pitchFamily="18" charset="0"/>
                    <a:ea typeface="楷体" pitchFamily="49" charset="-122"/>
                    <a:cs typeface="Times New Roman" pitchFamily="18" charset="0"/>
                  </a:rPr>
                  <a:t>-</a:t>
                </a:r>
                <a14:m>
                  <m:oMath xmlns:m="http://schemas.openxmlformats.org/officeDocument/2006/math">
                    <m:r>
                      <m:rPr>
                        <m:nor/>
                      </m:rPr>
                      <a:rPr lang="en-US" altLang="zh-CN" sz="3200">
                        <a:solidFill>
                          <a:srgbClr val="000000"/>
                        </a:solidFill>
                        <a:latin typeface="Times New Roman" pitchFamily="18" charset="0"/>
                        <a:ea typeface="华文宋体"/>
                        <a:cs typeface="Times New Roman" pitchFamily="18" charset="0"/>
                      </a:rPr>
                      <m:t> </m:t>
                    </m:r>
                    <m:f>
                      <m:fPr>
                        <m:ctrlPr>
                          <a:rPr lang="zh-CN" altLang="zh-CN" sz="3200" i="1">
                            <a:solidFill>
                              <a:srgbClr val="000000"/>
                            </a:solidFill>
                            <a:latin typeface="Cambria Math"/>
                            <a:ea typeface="Cambria Math"/>
                            <a:cs typeface="Times New Roman"/>
                          </a:rPr>
                        </m:ctrlPr>
                      </m:fPr>
                      <m:num>
                        <m:r>
                          <m:rPr>
                            <m:nor/>
                          </m:rPr>
                          <a:rPr lang="en-US" altLang="zh-CN" sz="3200">
                            <a:solidFill>
                              <a:srgbClr val="000000"/>
                            </a:solidFill>
                            <a:latin typeface="Times New Roman" pitchFamily="18" charset="0"/>
                            <a:ea typeface="华文宋体"/>
                            <a:cs typeface="Times New Roman" pitchFamily="18" charset="0"/>
                          </a:rPr>
                          <m:t>5</m:t>
                        </m:r>
                      </m:num>
                      <m:den>
                        <m:r>
                          <m:rPr>
                            <m:nor/>
                          </m:rPr>
                          <a:rPr lang="en-US" altLang="zh-CN" sz="3200">
                            <a:solidFill>
                              <a:srgbClr val="000000"/>
                            </a:solidFill>
                            <a:latin typeface="Times New Roman" pitchFamily="18" charset="0"/>
                            <a:ea typeface="华文宋体"/>
                            <a:cs typeface="Times New Roman" pitchFamily="18" charset="0"/>
                          </a:rPr>
                          <m:t>4</m:t>
                        </m:r>
                      </m:den>
                    </m:f>
                  </m:oMath>
                </a14:m>
                <a:r>
                  <a:rPr lang="zh-CN" altLang="zh-CN" sz="3200" dirty="0">
                    <a:solidFill>
                      <a:srgbClr val="000000"/>
                    </a:solidFill>
                    <a:latin typeface="Times New Roman" pitchFamily="18" charset="0"/>
                    <a:ea typeface="楷体" pitchFamily="49" charset="-122"/>
                    <a:cs typeface="Times New Roman" pitchFamily="18" charset="0"/>
                  </a:rPr>
                  <a:t>）</a:t>
                </a:r>
                <a:endParaRPr lang="zh-CN" altLang="en-US" sz="3200" dirty="0">
                  <a:latin typeface="Times New Roman" pitchFamily="18" charset="0"/>
                  <a:ea typeface="楷体" pitchFamily="49" charset="-122"/>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432548" y="2311151"/>
                <a:ext cx="10396772" cy="919011"/>
              </a:xfrm>
              <a:prstGeom prst="rect">
                <a:avLst/>
              </a:prstGeom>
              <a:blipFill rotWithShape="1">
                <a:blip r:embed="rId2"/>
                <a:stretch>
                  <a:fillRect l="-1231" b="-5960"/>
                </a:stretch>
              </a:blipFill>
            </p:spPr>
            <p:txBody>
              <a:bodyPr/>
              <a:lstStyle/>
              <a:p>
                <a:r>
                  <a:rPr lang="zh-CN" altLang="en-US">
                    <a:noFill/>
                  </a:rPr>
                  <a:t> </a:t>
                </a:r>
              </a:p>
            </p:txBody>
          </p:sp>
        </mc:Fallback>
      </mc:AlternateContent>
      <p:grpSp>
        <p:nvGrpSpPr>
          <p:cNvPr id="63497" name="组合 4"/>
          <p:cNvGrpSpPr/>
          <p:nvPr/>
        </p:nvGrpSpPr>
        <p:grpSpPr bwMode="auto">
          <a:xfrm>
            <a:off x="4951049" y="1314537"/>
            <a:ext cx="3306650" cy="661802"/>
            <a:chOff x="5083" y="1100"/>
            <a:chExt cx="3905" cy="781"/>
          </a:xfrm>
        </p:grpSpPr>
        <p:grpSp>
          <p:nvGrpSpPr>
            <p:cNvPr id="63502" name="组合 1"/>
            <p:cNvGrpSpPr>
              <a:grpSpLocks noChangeAspect="1"/>
            </p:cNvGrpSpPr>
            <p:nvPr/>
          </p:nvGrpSpPr>
          <p:grpSpPr bwMode="auto">
            <a:xfrm>
              <a:off x="5138" y="1168"/>
              <a:ext cx="3797" cy="710"/>
              <a:chOff x="3564387" y="597378"/>
              <a:chExt cx="2247990" cy="419195"/>
            </a:xfrm>
          </p:grpSpPr>
          <p:sp>
            <p:nvSpPr>
              <p:cNvPr id="26" name="缺角矩形 25"/>
              <p:cNvSpPr/>
              <p:nvPr/>
            </p:nvSpPr>
            <p:spPr>
              <a:xfrm rot="3000000">
                <a:off x="4021527" y="597147"/>
                <a:ext cx="418940" cy="418763"/>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7" name="缺角矩形 26"/>
              <p:cNvSpPr/>
              <p:nvPr/>
            </p:nvSpPr>
            <p:spPr>
              <a:xfrm rot="3000000">
                <a:off x="4478764" y="597146"/>
                <a:ext cx="418940" cy="418764"/>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8" name="缺角矩形 27"/>
              <p:cNvSpPr/>
              <p:nvPr/>
            </p:nvSpPr>
            <p:spPr>
              <a:xfrm rot="3000000">
                <a:off x="4936000" y="597147"/>
                <a:ext cx="418940" cy="418763"/>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9" name="缺角矩形 28"/>
              <p:cNvSpPr/>
              <p:nvPr/>
            </p:nvSpPr>
            <p:spPr>
              <a:xfrm rot="3000000">
                <a:off x="3564291" y="597146"/>
                <a:ext cx="418940" cy="418764"/>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30" name="缺角矩形 29"/>
              <p:cNvSpPr/>
              <p:nvPr/>
            </p:nvSpPr>
            <p:spPr>
              <a:xfrm rot="3000000">
                <a:off x="5393237" y="597146"/>
                <a:ext cx="418940" cy="418764"/>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grpSp>
        <p:sp>
          <p:nvSpPr>
            <p:cNvPr id="63503" name="TextBox 15"/>
            <p:cNvSpPr txBox="1">
              <a:spLocks noChangeArrowheads="1"/>
            </p:cNvSpPr>
            <p:nvPr/>
          </p:nvSpPr>
          <p:spPr bwMode="auto">
            <a:xfrm>
              <a:off x="5083" y="1100"/>
              <a:ext cx="3905" cy="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3700" dirty="0">
                  <a:solidFill>
                    <a:schemeClr val="bg1"/>
                  </a:solidFill>
                  <a:latin typeface="Times New Roman" pitchFamily="18" charset="0"/>
                  <a:cs typeface="Times New Roman" pitchFamily="18" charset="0"/>
                </a:rPr>
                <a:t>基础巩固题</a:t>
              </a:r>
              <a:endParaRPr lang="en-US" altLang="zh-CN" sz="3700" dirty="0">
                <a:solidFill>
                  <a:schemeClr val="bg1"/>
                </a:solidFill>
                <a:latin typeface="Times New Roman" pitchFamily="18" charset="0"/>
                <a:cs typeface="Times New Roman" pitchFamily="18" charset="0"/>
              </a:endParaRPr>
            </a:p>
          </p:txBody>
        </p:sp>
      </p:grpSp>
      <mc:AlternateContent xmlns:mc="http://schemas.openxmlformats.org/markup-compatibility/2006">
        <mc:Choice xmlns:a14="http://schemas.microsoft.com/office/drawing/2010/main" Requires="a14">
          <p:sp>
            <p:nvSpPr>
              <p:cNvPr id="10" name="TextBox 9"/>
              <p:cNvSpPr txBox="1"/>
              <p:nvPr/>
            </p:nvSpPr>
            <p:spPr>
              <a:xfrm>
                <a:off x="1429374" y="3230162"/>
                <a:ext cx="3301570" cy="2195341"/>
              </a:xfrm>
              <a:prstGeom prst="rect">
                <a:avLst/>
              </a:prstGeom>
              <a:noFill/>
            </p:spPr>
            <p:txBody>
              <a:bodyPr wrap="square" lIns="121917" tIns="60958" rIns="121917" bIns="60958" rtlCol="0">
                <a:spAutoFit/>
              </a:bodyPr>
              <a:lstStyle/>
              <a:p>
                <a:r>
                  <a:rPr lang="zh-CN" altLang="en-US" sz="3200" dirty="0">
                    <a:solidFill>
                      <a:srgbClr val="FF0000"/>
                    </a:solidFill>
                    <a:latin typeface="Times New Roman" pitchFamily="18" charset="0"/>
                    <a:ea typeface="黑体" panose="02010609060101010101" pitchFamily="49" charset="-122"/>
                    <a:cs typeface="Times New Roman" pitchFamily="18" charset="0"/>
                  </a:rPr>
                  <a:t>解：</a:t>
                </a:r>
                <a:r>
                  <a:rPr lang="zh-CN" altLang="en-US" sz="3200" dirty="0">
                    <a:solidFill>
                      <a:srgbClr val="FF0000"/>
                    </a:solidFill>
                    <a:latin typeface="Times New Roman" pitchFamily="18" charset="0"/>
                    <a:ea typeface="宋体" pitchFamily="2" charset="-122"/>
                    <a:cs typeface="Times New Roman" pitchFamily="18" charset="0"/>
                  </a:rPr>
                  <a:t>原式</a:t>
                </a:r>
                <a:r>
                  <a:rPr lang="en-US" altLang="zh-CN" sz="3200" dirty="0">
                    <a:solidFill>
                      <a:srgbClr val="FF0000"/>
                    </a:solidFill>
                    <a:latin typeface="Times New Roman" pitchFamily="18" charset="0"/>
                    <a:ea typeface="宋体" pitchFamily="2" charset="-122"/>
                    <a:cs typeface="Times New Roman" pitchFamily="18" charset="0"/>
                  </a:rPr>
                  <a:t>= </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4</m:t>
                        </m:r>
                      </m:num>
                      <m:den>
                        <m:r>
                          <m:rPr>
                            <m:nor/>
                          </m:rPr>
                          <a:rPr lang="en-US" altLang="zh-CN" sz="3200">
                            <a:solidFill>
                              <a:srgbClr val="FF0000"/>
                            </a:solidFill>
                            <a:latin typeface="Times New Roman" pitchFamily="18" charset="0"/>
                            <a:ea typeface="华文宋体"/>
                            <a:cs typeface="Times New Roman" pitchFamily="18" charset="0"/>
                          </a:rPr>
                          <m:t>5</m:t>
                        </m:r>
                      </m:den>
                    </m:f>
                  </m:oMath>
                </a14:m>
                <a:r>
                  <a:rPr lang="zh-CN" altLang="zh-CN" sz="3200" dirty="0">
                    <a:solidFill>
                      <a:srgbClr val="FF0000"/>
                    </a:solidFill>
                    <a:latin typeface="Times New Roman" pitchFamily="18" charset="0"/>
                    <a:ea typeface="华文宋体"/>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1</m:t>
                        </m:r>
                      </m:num>
                      <m:den>
                        <m:r>
                          <m:rPr>
                            <m:nor/>
                          </m:rPr>
                          <a:rPr lang="en-US" altLang="zh-CN" sz="3200">
                            <a:solidFill>
                              <a:srgbClr val="FF0000"/>
                            </a:solidFill>
                            <a:latin typeface="Times New Roman" pitchFamily="18" charset="0"/>
                            <a:ea typeface="华文宋体"/>
                            <a:cs typeface="Times New Roman" pitchFamily="18" charset="0"/>
                          </a:rPr>
                          <m:t>2</m:t>
                        </m:r>
                      </m:den>
                    </m:f>
                  </m:oMath>
                </a14:m>
                <a:r>
                  <a:rPr lang="en-US" altLang="zh-CN" sz="3200" dirty="0">
                    <a:solidFill>
                      <a:srgbClr val="FF0000"/>
                    </a:solidFill>
                    <a:latin typeface="Times New Roman" pitchFamily="18" charset="0"/>
                    <a:ea typeface="宋体" pitchFamily="2" charset="-122"/>
                    <a:cs typeface="Times New Roman" pitchFamily="18" charset="0"/>
                  </a:rPr>
                  <a:t>           </a:t>
                </a:r>
              </a:p>
              <a:p>
                <a:endParaRPr lang="en-US" altLang="zh-CN" sz="3200" dirty="0">
                  <a:solidFill>
                    <a:srgbClr val="FF0000"/>
                  </a:solidFill>
                  <a:latin typeface="Times New Roman" pitchFamily="18" charset="0"/>
                  <a:ea typeface="宋体" pitchFamily="2" charset="-122"/>
                  <a:cs typeface="Times New Roman" pitchFamily="18" charset="0"/>
                </a:endParaRPr>
              </a:p>
              <a:p>
                <a:r>
                  <a:rPr lang="en-US" altLang="zh-CN" sz="3200" dirty="0">
                    <a:solidFill>
                      <a:srgbClr val="FF0000"/>
                    </a:solidFill>
                    <a:latin typeface="Times New Roman" pitchFamily="18" charset="0"/>
                    <a:ea typeface="宋体" pitchFamily="2" charset="-122"/>
                    <a:cs typeface="Times New Roman" pitchFamily="18" charset="0"/>
                  </a:rPr>
                  <a:t>                =</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2</m:t>
                        </m:r>
                      </m:num>
                      <m:den>
                        <m:r>
                          <m:rPr>
                            <m:nor/>
                          </m:rPr>
                          <a:rPr lang="en-US" altLang="zh-CN" sz="3200">
                            <a:solidFill>
                              <a:srgbClr val="FF0000"/>
                            </a:solidFill>
                            <a:latin typeface="Times New Roman" pitchFamily="18" charset="0"/>
                            <a:ea typeface="华文宋体"/>
                            <a:cs typeface="Times New Roman" pitchFamily="18" charset="0"/>
                          </a:rPr>
                          <m:t>5</m:t>
                        </m:r>
                      </m:den>
                    </m:f>
                  </m:oMath>
                </a14:m>
                <a:endParaRPr lang="zh-CN" altLang="en-US" sz="3200" dirty="0">
                  <a:solidFill>
                    <a:srgbClr val="FF0000"/>
                  </a:solidFill>
                  <a:latin typeface="Times New Roman" pitchFamily="18" charset="0"/>
                  <a:ea typeface="宋体" pitchFamily="2" charset="-122"/>
                  <a:cs typeface="Times New Roman" pitchFamily="18" charset="0"/>
                </a:endParaRPr>
              </a:p>
            </p:txBody>
          </p:sp>
        </mc:Choice>
        <mc:Fallback>
          <p:sp>
            <p:nvSpPr>
              <p:cNvPr id="10" name="TextBox 9"/>
              <p:cNvSpPr txBox="1">
                <a:spLocks noRot="1" noChangeAspect="1" noMove="1" noResize="1" noEditPoints="1" noAdjustHandles="1" noChangeArrowheads="1" noChangeShapeType="1" noTextEdit="1"/>
              </p:cNvSpPr>
              <p:nvPr/>
            </p:nvSpPr>
            <p:spPr>
              <a:xfrm>
                <a:off x="1429374" y="3230162"/>
                <a:ext cx="3301570" cy="2195341"/>
              </a:xfrm>
              <a:prstGeom prst="rect">
                <a:avLst/>
              </a:prstGeom>
              <a:blipFill rotWithShape="1">
                <a:blip r:embed="rId3"/>
                <a:stretch>
                  <a:fillRect l="-3690" b="-19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2" name="TextBox 31"/>
              <p:cNvSpPr txBox="1"/>
              <p:nvPr/>
            </p:nvSpPr>
            <p:spPr>
              <a:xfrm>
                <a:off x="6377014" y="3230162"/>
                <a:ext cx="3917017" cy="2188737"/>
              </a:xfrm>
              <a:prstGeom prst="rect">
                <a:avLst/>
              </a:prstGeom>
              <a:noFill/>
            </p:spPr>
            <p:txBody>
              <a:bodyPr wrap="square" lIns="121917" tIns="60958" rIns="121917" bIns="60958" rtlCol="0">
                <a:spAutoFit/>
              </a:bodyPr>
              <a:lstStyle/>
              <a:p>
                <a:r>
                  <a:rPr lang="zh-CN" altLang="en-US" sz="3200" dirty="0">
                    <a:solidFill>
                      <a:srgbClr val="FF0000"/>
                    </a:solidFill>
                    <a:latin typeface="Times New Roman" pitchFamily="18" charset="0"/>
                    <a:ea typeface="黑体" panose="02010609060101010101" pitchFamily="49" charset="-122"/>
                    <a:cs typeface="Times New Roman" pitchFamily="18" charset="0"/>
                  </a:rPr>
                  <a:t>解：</a:t>
                </a:r>
                <a:r>
                  <a:rPr lang="zh-CN" altLang="en-US" sz="3200" dirty="0">
                    <a:solidFill>
                      <a:srgbClr val="FF0000"/>
                    </a:solidFill>
                    <a:latin typeface="Times New Roman" pitchFamily="18" charset="0"/>
                    <a:ea typeface="宋体" pitchFamily="2" charset="-122"/>
                    <a:cs typeface="Times New Roman" pitchFamily="18" charset="0"/>
                  </a:rPr>
                  <a:t>原式</a:t>
                </a:r>
                <a:r>
                  <a:rPr lang="en-US" altLang="zh-CN" sz="3200" dirty="0">
                    <a:solidFill>
                      <a:srgbClr val="FF0000"/>
                    </a:solidFill>
                    <a:latin typeface="Times New Roman" pitchFamily="18" charset="0"/>
                    <a:ea typeface="宋体" pitchFamily="2" charset="-122"/>
                    <a:cs typeface="Times New Roman" pitchFamily="18" charset="0"/>
                  </a:rPr>
                  <a:t>=  </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1</m:t>
                        </m:r>
                      </m:num>
                      <m:den>
                        <m:r>
                          <m:rPr>
                            <m:nor/>
                          </m:rPr>
                          <a:rPr lang="en-US" altLang="zh-CN" sz="3200">
                            <a:solidFill>
                              <a:srgbClr val="FF0000"/>
                            </a:solidFill>
                            <a:latin typeface="Times New Roman" pitchFamily="18" charset="0"/>
                            <a:ea typeface="华文宋体"/>
                            <a:cs typeface="Times New Roman" pitchFamily="18" charset="0"/>
                          </a:rPr>
                          <m:t>2</m:t>
                        </m:r>
                      </m:den>
                    </m:f>
                  </m:oMath>
                </a14:m>
                <a:r>
                  <a:rPr lang="zh-CN" altLang="zh-CN" sz="3200" dirty="0">
                    <a:solidFill>
                      <a:srgbClr val="FF0000"/>
                    </a:solidFill>
                    <a:latin typeface="Times New Roman" pitchFamily="18" charset="0"/>
                    <a:ea typeface="华文宋体"/>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8</m:t>
                        </m:r>
                      </m:num>
                      <m:den>
                        <m:r>
                          <m:rPr>
                            <m:nor/>
                          </m:rPr>
                          <a:rPr lang="en-US" altLang="zh-CN" sz="3200">
                            <a:solidFill>
                              <a:srgbClr val="FF0000"/>
                            </a:solidFill>
                            <a:latin typeface="Times New Roman" pitchFamily="18" charset="0"/>
                            <a:ea typeface="华文宋体"/>
                            <a:cs typeface="Times New Roman" pitchFamily="18" charset="0"/>
                          </a:rPr>
                          <m:t>7</m:t>
                        </m:r>
                      </m:den>
                    </m:f>
                  </m:oMath>
                </a14:m>
                <a:r>
                  <a:rPr lang="zh-CN" altLang="zh-CN" sz="3200" dirty="0">
                    <a:solidFill>
                      <a:srgbClr val="FF0000"/>
                    </a:solidFill>
                    <a:latin typeface="Times New Roman" pitchFamily="18" charset="0"/>
                    <a:ea typeface="华文宋体"/>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5</m:t>
                        </m:r>
                      </m:num>
                      <m:den>
                        <m:r>
                          <m:rPr>
                            <m:nor/>
                          </m:rPr>
                          <a:rPr lang="en-US" altLang="zh-CN" sz="3200">
                            <a:solidFill>
                              <a:srgbClr val="FF0000"/>
                            </a:solidFill>
                            <a:latin typeface="Times New Roman" pitchFamily="18" charset="0"/>
                            <a:ea typeface="华文宋体"/>
                            <a:cs typeface="Times New Roman" pitchFamily="18" charset="0"/>
                          </a:rPr>
                          <m:t>4</m:t>
                        </m:r>
                      </m:den>
                    </m:f>
                  </m:oMath>
                </a14:m>
                <a:r>
                  <a:rPr lang="en-US" altLang="zh-CN" sz="3200" dirty="0">
                    <a:solidFill>
                      <a:srgbClr val="FF0000"/>
                    </a:solidFill>
                    <a:latin typeface="Times New Roman" pitchFamily="18" charset="0"/>
                    <a:ea typeface="宋体" pitchFamily="2" charset="-122"/>
                    <a:cs typeface="Times New Roman" pitchFamily="18" charset="0"/>
                  </a:rPr>
                  <a:t>             </a:t>
                </a:r>
              </a:p>
              <a:p>
                <a:r>
                  <a:rPr lang="en-US" altLang="zh-CN" sz="3200" dirty="0">
                    <a:solidFill>
                      <a:srgbClr val="FF0000"/>
                    </a:solidFill>
                    <a:latin typeface="Times New Roman" pitchFamily="18" charset="0"/>
                    <a:ea typeface="宋体" pitchFamily="2" charset="-122"/>
                    <a:cs typeface="Times New Roman" pitchFamily="18" charset="0"/>
                  </a:rPr>
                  <a:t> </a:t>
                </a:r>
              </a:p>
              <a:p>
                <a:r>
                  <a:rPr lang="en-US" altLang="zh-CN" sz="3200" dirty="0">
                    <a:solidFill>
                      <a:srgbClr val="FF0000"/>
                    </a:solidFill>
                    <a:latin typeface="Times New Roman" pitchFamily="18" charset="0"/>
                    <a:ea typeface="宋体" pitchFamily="2" charset="-122"/>
                    <a:cs typeface="Times New Roman" pitchFamily="18" charset="0"/>
                  </a:rPr>
                  <a:t>                =</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5</m:t>
                        </m:r>
                      </m:num>
                      <m:den>
                        <m:r>
                          <m:rPr>
                            <m:nor/>
                          </m:rPr>
                          <a:rPr lang="en-US" altLang="zh-CN" sz="3200">
                            <a:solidFill>
                              <a:srgbClr val="FF0000"/>
                            </a:solidFill>
                            <a:latin typeface="Times New Roman" pitchFamily="18" charset="0"/>
                            <a:ea typeface="华文宋体"/>
                            <a:cs typeface="Times New Roman" pitchFamily="18" charset="0"/>
                          </a:rPr>
                          <m:t>7</m:t>
                        </m:r>
                      </m:den>
                    </m:f>
                  </m:oMath>
                </a14:m>
                <a:endParaRPr lang="zh-CN" altLang="en-US" sz="3200" dirty="0">
                  <a:solidFill>
                    <a:srgbClr val="FF0000"/>
                  </a:solidFill>
                  <a:latin typeface="Times New Roman" pitchFamily="18" charset="0"/>
                  <a:ea typeface="宋体" pitchFamily="2" charset="-122"/>
                  <a:cs typeface="Times New Roman" pitchFamily="18" charset="0"/>
                </a:endParaRPr>
              </a:p>
            </p:txBody>
          </p:sp>
        </mc:Choice>
        <mc:Fallback>
          <p:sp>
            <p:nvSpPr>
              <p:cNvPr id="32" name="TextBox 31"/>
              <p:cNvSpPr txBox="1">
                <a:spLocks noRot="1" noChangeAspect="1" noMove="1" noResize="1" noEditPoints="1" noAdjustHandles="1" noChangeArrowheads="1" noChangeShapeType="1" noTextEdit="1"/>
              </p:cNvSpPr>
              <p:nvPr/>
            </p:nvSpPr>
            <p:spPr>
              <a:xfrm>
                <a:off x="6377014" y="3230162"/>
                <a:ext cx="3917017" cy="2188737"/>
              </a:xfrm>
              <a:prstGeom prst="rect">
                <a:avLst/>
              </a:prstGeom>
              <a:blipFill rotWithShape="1">
                <a:blip r:embed="rId4"/>
                <a:stretch>
                  <a:fillRect l="-3110" b="-195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103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2">
                                            <p:txEl>
                                              <p:pRg st="0" end="0"/>
                                            </p:txEl>
                                          </p:spTgt>
                                        </p:tgtEl>
                                        <p:attrNameLst>
                                          <p:attrName>style.visibility</p:attrName>
                                        </p:attrNameLst>
                                      </p:cBhvr>
                                      <p:to>
                                        <p:strVal val="visible"/>
                                      </p:to>
                                    </p:set>
                                    <p:anim calcmode="lin" valueType="num">
                                      <p:cBhvr additive="base">
                                        <p:cTn id="19"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2">
                                            <p:txEl>
                                              <p:pRg st="1" end="1"/>
                                            </p:txEl>
                                          </p:spTgt>
                                        </p:tgtEl>
                                        <p:attrNameLst>
                                          <p:attrName>style.visibility</p:attrName>
                                        </p:attrNameLst>
                                      </p:cBhvr>
                                      <p:to>
                                        <p:strVal val="visible"/>
                                      </p:to>
                                    </p:set>
                                    <p:anim calcmode="lin" valueType="num">
                                      <p:cBhvr additive="base">
                                        <p:cTn id="25" dur="500" fill="hold"/>
                                        <p:tgtEl>
                                          <p:spTgt spid="3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2">
                                            <p:txEl>
                                              <p:pRg st="2" end="2"/>
                                            </p:txEl>
                                          </p:spTgt>
                                        </p:tgtEl>
                                        <p:attrNameLst>
                                          <p:attrName>style.visibility</p:attrName>
                                        </p:attrNameLst>
                                      </p:cBhvr>
                                      <p:to>
                                        <p:strVal val="visible"/>
                                      </p:to>
                                    </p:set>
                                    <p:anim calcmode="lin" valueType="num">
                                      <p:cBhvr additive="base">
                                        <p:cTn id="31" dur="500" fill="hold"/>
                                        <p:tgtEl>
                                          <p:spTgt spid="32">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对象 7"/>
          <p:cNvGraphicFramePr>
            <a:graphicFrameLocks noChangeAspect="1"/>
          </p:cNvGraphicFramePr>
          <p:nvPr>
            <p:extLst>
              <p:ext uri="{D42A27DB-BD31-4B8C-83A1-F6EECF244321}">
                <p14:modId xmlns:p14="http://schemas.microsoft.com/office/powerpoint/2010/main" val="1794780837"/>
              </p:ext>
            </p:extLst>
          </p:nvPr>
        </p:nvGraphicFramePr>
        <p:xfrm>
          <a:off x="3085893" y="1870353"/>
          <a:ext cx="2735644" cy="912211"/>
        </p:xfrm>
        <a:graphic>
          <a:graphicData uri="http://schemas.openxmlformats.org/presentationml/2006/ole">
            <mc:AlternateContent xmlns:mc="http://schemas.openxmlformats.org/markup-compatibility/2006">
              <mc:Choice xmlns:v="urn:schemas-microsoft-com:vml" Requires="v">
                <p:oleObj spid="_x0000_s33803" name="Equation" r:id="rId3" imgW="1218960" imgH="406080" progId="Equation.DSMT4">
                  <p:embed/>
                </p:oleObj>
              </mc:Choice>
              <mc:Fallback>
                <p:oleObj name="Equation" r:id="rId3" imgW="1218960" imgH="406080" progId="Equation.DSMT4">
                  <p:embed/>
                  <p:pic>
                    <p:nvPicPr>
                      <p:cNvPr id="0" name=""/>
                      <p:cNvPicPr/>
                      <p:nvPr/>
                    </p:nvPicPr>
                    <p:blipFill>
                      <a:blip r:embed="rId4"/>
                      <a:stretch>
                        <a:fillRect/>
                      </a:stretch>
                    </p:blipFill>
                    <p:spPr>
                      <a:xfrm>
                        <a:off x="3085893" y="1870353"/>
                        <a:ext cx="2735644" cy="912211"/>
                      </a:xfrm>
                      <a:prstGeom prst="rect">
                        <a:avLst/>
                      </a:prstGeom>
                    </p:spPr>
                  </p:pic>
                </p:oleObj>
              </mc:Fallback>
            </mc:AlternateContent>
          </a:graphicData>
        </a:graphic>
      </p:graphicFrame>
      <p:sp>
        <p:nvSpPr>
          <p:cNvPr id="33" name="TextBox 32"/>
          <p:cNvSpPr txBox="1"/>
          <p:nvPr/>
        </p:nvSpPr>
        <p:spPr>
          <a:xfrm>
            <a:off x="1662300" y="2018612"/>
            <a:ext cx="1629620" cy="615696"/>
          </a:xfrm>
          <a:prstGeom prst="rect">
            <a:avLst/>
          </a:prstGeom>
          <a:noFill/>
        </p:spPr>
        <p:txBody>
          <a:bodyPr wrap="square" lIns="121917" tIns="60958" rIns="121917" bIns="60958" rtlCol="0">
            <a:spAutoFit/>
          </a:bodyPr>
          <a:lstStyle/>
          <a:p>
            <a:r>
              <a:rPr lang="en-US" altLang="zh-CN" sz="3200" dirty="0">
                <a:solidFill>
                  <a:srgbClr val="FF0000"/>
                </a:solidFill>
                <a:latin typeface="Times New Roman" panose="02020603050405020304" pitchFamily="18" charset="0"/>
                <a:cs typeface="Times New Roman" pitchFamily="18" charset="0"/>
              </a:rPr>
              <a:t>3. </a:t>
            </a:r>
            <a:r>
              <a:rPr lang="zh-CN" altLang="en-US" sz="3200" dirty="0">
                <a:latin typeface="Times New Roman" pitchFamily="18" charset="0"/>
                <a:ea typeface="楷体" pitchFamily="49" charset="-122"/>
                <a:cs typeface="Times New Roman" pitchFamily="18" charset="0"/>
              </a:rPr>
              <a:t>计算</a:t>
            </a:r>
            <a:r>
              <a:rPr lang="zh-CN" altLang="en-US" sz="3200" dirty="0">
                <a:latin typeface="Times New Roman" panose="02020603050405020304" pitchFamily="18" charset="0"/>
                <a:cs typeface="Times New Roman" pitchFamily="18" charset="0"/>
              </a:rPr>
              <a:t>                                      </a:t>
            </a:r>
          </a:p>
        </p:txBody>
      </p:sp>
      <mc:AlternateContent xmlns:mc="http://schemas.openxmlformats.org/markup-compatibility/2006">
        <mc:Choice xmlns:a14="http://schemas.microsoft.com/office/drawing/2010/main" Requires="a14">
          <p:sp>
            <p:nvSpPr>
              <p:cNvPr id="34" name="TextBox 33"/>
              <p:cNvSpPr txBox="1"/>
              <p:nvPr/>
            </p:nvSpPr>
            <p:spPr>
              <a:xfrm>
                <a:off x="1742361" y="2748633"/>
                <a:ext cx="3997862" cy="2195853"/>
              </a:xfrm>
              <a:prstGeom prst="rect">
                <a:avLst/>
              </a:prstGeom>
              <a:noFill/>
            </p:spPr>
            <p:txBody>
              <a:bodyPr wrap="square" lIns="121917" tIns="60958" rIns="121917" bIns="60958" rtlCol="0">
                <a:spAutoFit/>
              </a:bodyPr>
              <a:lstStyle/>
              <a:p>
                <a:r>
                  <a:rPr lang="zh-CN" altLang="en-US" sz="3200" dirty="0">
                    <a:solidFill>
                      <a:srgbClr val="FF0000"/>
                    </a:solidFill>
                    <a:latin typeface="Times New Roman" pitchFamily="18" charset="0"/>
                    <a:ea typeface="黑体" panose="02010609060101010101" pitchFamily="49" charset="-122"/>
                    <a:cs typeface="Times New Roman" pitchFamily="18" charset="0"/>
                  </a:rPr>
                  <a:t>解：</a:t>
                </a:r>
                <a:r>
                  <a:rPr lang="zh-CN" altLang="en-US" sz="3200" dirty="0">
                    <a:solidFill>
                      <a:srgbClr val="FF0000"/>
                    </a:solidFill>
                    <a:latin typeface="Times New Roman" pitchFamily="18" charset="0"/>
                    <a:ea typeface="宋体" pitchFamily="2" charset="-122"/>
                    <a:cs typeface="Times New Roman" pitchFamily="18" charset="0"/>
                  </a:rPr>
                  <a:t>原式</a:t>
                </a:r>
                <a:r>
                  <a:rPr lang="en-US" altLang="zh-CN" sz="3200" dirty="0">
                    <a:solidFill>
                      <a:srgbClr val="FF0000"/>
                    </a:solidFill>
                    <a:latin typeface="Times New Roman" pitchFamily="18" charset="0"/>
                    <a:ea typeface="宋体" pitchFamily="2" charset="-122"/>
                    <a:cs typeface="Times New Roman" pitchFamily="18" charset="0"/>
                  </a:rPr>
                  <a:t>=</a:t>
                </a:r>
                <a:r>
                  <a:rPr lang="en-US" altLang="zh-CN" sz="3200" dirty="0">
                    <a:solidFill>
                      <a:srgbClr val="FF0000"/>
                    </a:solidFill>
                    <a:latin typeface="Times New Roman" pitchFamily="18" charset="0"/>
                    <a:cs typeface="Times New Roman" pitchFamily="18" charset="0"/>
                  </a:rPr>
                  <a:t>-7</a:t>
                </a:r>
                <a:r>
                  <a:rPr lang="zh-CN" altLang="zh-CN" sz="3200" dirty="0">
                    <a:solidFill>
                      <a:srgbClr val="FF0000"/>
                    </a:solidFill>
                    <a:latin typeface="Times New Roman" pitchFamily="18" charset="0"/>
                    <a:ea typeface="华文宋体"/>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2</m:t>
                        </m:r>
                      </m:num>
                      <m:den>
                        <m:r>
                          <m:rPr>
                            <m:nor/>
                          </m:rPr>
                          <a:rPr lang="en-US" altLang="zh-CN" sz="3200">
                            <a:solidFill>
                              <a:srgbClr val="FF0000"/>
                            </a:solidFill>
                            <a:latin typeface="Times New Roman" pitchFamily="18" charset="0"/>
                            <a:ea typeface="华文宋体"/>
                            <a:cs typeface="Times New Roman" pitchFamily="18" charset="0"/>
                          </a:rPr>
                          <m:t>3</m:t>
                        </m:r>
                      </m:den>
                    </m:f>
                  </m:oMath>
                </a14:m>
                <a:r>
                  <a:rPr lang="en-US" altLang="zh-CN" sz="3200" dirty="0">
                    <a:solidFill>
                      <a:srgbClr val="FF0000"/>
                    </a:solidFill>
                    <a:latin typeface="Times New Roman" pitchFamily="18" charset="0"/>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5</m:t>
                        </m:r>
                      </m:num>
                      <m:den>
                        <m:r>
                          <m:rPr>
                            <m:nor/>
                          </m:rPr>
                          <a:rPr lang="en-US" altLang="zh-CN" sz="3200">
                            <a:solidFill>
                              <a:srgbClr val="FF0000"/>
                            </a:solidFill>
                            <a:latin typeface="Times New Roman" pitchFamily="18" charset="0"/>
                            <a:ea typeface="华文宋体"/>
                            <a:cs typeface="Times New Roman" pitchFamily="18" charset="0"/>
                          </a:rPr>
                          <m:t>7</m:t>
                        </m:r>
                      </m:den>
                    </m:f>
                  </m:oMath>
                </a14:m>
                <a:r>
                  <a:rPr lang="en-US" altLang="zh-CN" sz="3200" dirty="0">
                    <a:solidFill>
                      <a:srgbClr val="FF0000"/>
                    </a:solidFill>
                    <a:latin typeface="Times New Roman" pitchFamily="18" charset="0"/>
                    <a:ea typeface="宋体" pitchFamily="2" charset="-122"/>
                    <a:cs typeface="Times New Roman" pitchFamily="18" charset="0"/>
                  </a:rPr>
                  <a:t>                </a:t>
                </a:r>
              </a:p>
              <a:p>
                <a:r>
                  <a:rPr lang="en-US" altLang="zh-CN" sz="3200" dirty="0">
                    <a:solidFill>
                      <a:srgbClr val="FF0000"/>
                    </a:solidFill>
                    <a:latin typeface="Times New Roman" pitchFamily="18" charset="0"/>
                    <a:ea typeface="宋体" pitchFamily="2" charset="-122"/>
                    <a:cs typeface="Times New Roman" pitchFamily="18" charset="0"/>
                  </a:rPr>
                  <a:t> </a:t>
                </a:r>
              </a:p>
              <a:p>
                <a:r>
                  <a:rPr lang="en-US" altLang="zh-CN" sz="3200" dirty="0">
                    <a:solidFill>
                      <a:srgbClr val="FF0000"/>
                    </a:solidFill>
                    <a:latin typeface="Times New Roman" pitchFamily="18" charset="0"/>
                    <a:ea typeface="宋体" pitchFamily="2" charset="-122"/>
                    <a:cs typeface="Times New Roman" pitchFamily="18" charset="0"/>
                  </a:rPr>
                  <a:t>                =</a:t>
                </a:r>
                <a:r>
                  <a:rPr lang="en-US" altLang="zh-CN" sz="3200" dirty="0">
                    <a:solidFill>
                      <a:srgbClr val="FF0000"/>
                    </a:solidFill>
                    <a:latin typeface="Times New Roman" pitchFamily="18" charset="0"/>
                    <a:cs typeface="Times New Roman" pitchFamily="18" charset="0"/>
                  </a:rPr>
                  <a:t>-</a:t>
                </a:r>
                <a14:m>
                  <m:oMath xmlns:m="http://schemas.openxmlformats.org/officeDocument/2006/math">
                    <m:f>
                      <m:fPr>
                        <m:ctrlPr>
                          <a:rPr lang="zh-CN" altLang="zh-CN" sz="3200" i="1">
                            <a:solidFill>
                              <a:srgbClr val="FF0000"/>
                            </a:solidFill>
                            <a:latin typeface="Cambria Math"/>
                            <a:ea typeface="Cambria Math"/>
                          </a:rPr>
                        </m:ctrlPr>
                      </m:fPr>
                      <m:num>
                        <m:r>
                          <m:rPr>
                            <m:nor/>
                          </m:rPr>
                          <a:rPr lang="en-US" altLang="zh-CN" sz="3200">
                            <a:solidFill>
                              <a:srgbClr val="FF0000"/>
                            </a:solidFill>
                            <a:latin typeface="Times New Roman" pitchFamily="18" charset="0"/>
                            <a:ea typeface="华文宋体"/>
                            <a:cs typeface="Times New Roman" pitchFamily="18" charset="0"/>
                          </a:rPr>
                          <m:t>10</m:t>
                        </m:r>
                      </m:num>
                      <m:den>
                        <m:r>
                          <m:rPr>
                            <m:nor/>
                          </m:rPr>
                          <a:rPr lang="en-US" altLang="zh-CN" sz="3200">
                            <a:solidFill>
                              <a:srgbClr val="FF0000"/>
                            </a:solidFill>
                            <a:latin typeface="Times New Roman" pitchFamily="18" charset="0"/>
                            <a:ea typeface="华文宋体"/>
                            <a:cs typeface="Times New Roman" pitchFamily="18" charset="0"/>
                          </a:rPr>
                          <m:t>3</m:t>
                        </m:r>
                      </m:den>
                    </m:f>
                  </m:oMath>
                </a14:m>
                <a:endParaRPr lang="zh-CN" altLang="en-US" sz="3200" dirty="0">
                  <a:solidFill>
                    <a:srgbClr val="FF0000"/>
                  </a:solidFill>
                  <a:latin typeface="Times New Roman" pitchFamily="18" charset="0"/>
                  <a:ea typeface="宋体" pitchFamily="2" charset="-122"/>
                  <a:cs typeface="Times New Roman" pitchFamily="18" charset="0"/>
                </a:endParaRPr>
              </a:p>
            </p:txBody>
          </p:sp>
        </mc:Choice>
        <mc:Fallback>
          <p:sp>
            <p:nvSpPr>
              <p:cNvPr id="34" name="TextBox 33"/>
              <p:cNvSpPr txBox="1">
                <a:spLocks noRot="1" noChangeAspect="1" noMove="1" noResize="1" noEditPoints="1" noAdjustHandles="1" noChangeArrowheads="1" noChangeShapeType="1" noTextEdit="1"/>
              </p:cNvSpPr>
              <p:nvPr/>
            </p:nvSpPr>
            <p:spPr>
              <a:xfrm>
                <a:off x="1742361" y="2748633"/>
                <a:ext cx="3997862" cy="2195853"/>
              </a:xfrm>
              <a:prstGeom prst="rect">
                <a:avLst/>
              </a:prstGeom>
              <a:blipFill rotWithShape="1">
                <a:blip r:embed="rId5"/>
                <a:stretch>
                  <a:fillRect l="-3201" b="-194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802981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 calcmode="lin" valueType="num">
                                      <p:cBhvr additive="base">
                                        <p:cTn id="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
                                            <p:txEl>
                                              <p:pRg st="1" end="1"/>
                                            </p:txEl>
                                          </p:spTgt>
                                        </p:tgtEl>
                                        <p:attrNameLst>
                                          <p:attrName>style.visibility</p:attrName>
                                        </p:attrNameLst>
                                      </p:cBhvr>
                                      <p:to>
                                        <p:strVal val="visible"/>
                                      </p:to>
                                    </p:set>
                                    <p:anim calcmode="lin" valueType="num">
                                      <p:cBhvr additive="base">
                                        <p:cTn id="13" dur="500" fill="hold"/>
                                        <p:tgtEl>
                                          <p:spTgt spid="3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4">
                                            <p:txEl>
                                              <p:pRg st="2" end="2"/>
                                            </p:txEl>
                                          </p:spTgt>
                                        </p:tgtEl>
                                        <p:attrNameLst>
                                          <p:attrName>style.visibility</p:attrName>
                                        </p:attrNameLst>
                                      </p:cBhvr>
                                      <p:to>
                                        <p:strVal val="visible"/>
                                      </p:to>
                                    </p:set>
                                    <p:anim calcmode="lin" valueType="num">
                                      <p:cBhvr additive="base">
                                        <p:cTn id="19" dur="500" fill="hold"/>
                                        <p:tgtEl>
                                          <p:spTgt spid="3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11"/>
          <p:cNvSpPr/>
          <p:nvPr/>
        </p:nvSpPr>
        <p:spPr>
          <a:xfrm>
            <a:off x="1018398" y="1602377"/>
            <a:ext cx="10294036" cy="2647406"/>
          </a:xfrm>
          <a:prstGeom prst="rect">
            <a:avLst/>
          </a:prstGeom>
          <a:noFill/>
          <a:ln>
            <a:noFill/>
          </a:ln>
          <a:effectLst>
            <a:outerShdw blurRad="76200" dir="13500000" sy="23000" kx="1200000" algn="br" rotWithShape="0">
              <a:prstClr val="black">
                <a:alpha val="20000"/>
              </a:prstClr>
            </a:outerShdw>
          </a:effectLst>
        </p:spPr>
        <p:txBody>
          <a:bodyPr lIns="121917" tIns="60958" rIns="121917" bIns="60958"/>
          <a:lstStyle/>
          <a:p>
            <a:pPr>
              <a:lnSpc>
                <a:spcPct val="200000"/>
              </a:lnSpc>
              <a:defRPr/>
            </a:pPr>
            <a:r>
              <a:rPr lang="en-US" altLang="zh-CN" sz="3700" dirty="0">
                <a:solidFill>
                  <a:srgbClr val="FF0000"/>
                </a:solidFill>
                <a:latin typeface="Times New Roman" pitchFamily="18" charset="0"/>
                <a:ea typeface="楷体" panose="02010609060101010101" pitchFamily="49" charset="-122"/>
                <a:cs typeface="Times New Roman" pitchFamily="18" charset="0"/>
              </a:rPr>
              <a:t>1.</a:t>
            </a:r>
            <a:r>
              <a:rPr lang="zh-CN" altLang="en-US" sz="3700" dirty="0">
                <a:latin typeface="Times New Roman" pitchFamily="18" charset="0"/>
                <a:ea typeface="楷体" panose="02010609060101010101" pitchFamily="49" charset="-122"/>
                <a:cs typeface="Times New Roman" pitchFamily="18" charset="0"/>
              </a:rPr>
              <a:t>认识</a:t>
            </a:r>
            <a:r>
              <a:rPr lang="zh-CN" altLang="en-US" sz="3700" dirty="0">
                <a:solidFill>
                  <a:srgbClr val="FF0000"/>
                </a:solidFill>
                <a:latin typeface="Times New Roman" pitchFamily="18" charset="0"/>
                <a:ea typeface="楷体" panose="02010609060101010101" pitchFamily="49" charset="-122"/>
                <a:cs typeface="Times New Roman" pitchFamily="18" charset="0"/>
              </a:rPr>
              <a:t>有理数</a:t>
            </a:r>
            <a:r>
              <a:rPr lang="zh-CN" altLang="en-US" sz="3700" dirty="0">
                <a:latin typeface="Times New Roman" pitchFamily="18" charset="0"/>
                <a:ea typeface="楷体" panose="02010609060101010101" pitchFamily="49" charset="-122"/>
                <a:cs typeface="Times New Roman" pitchFamily="18" charset="0"/>
              </a:rPr>
              <a:t>的除法，经历除法的运算过程</a:t>
            </a:r>
            <a:r>
              <a:rPr lang="en-US" altLang="zh-CN" sz="3700" dirty="0" smtClean="0">
                <a:latin typeface="Times New Roman" pitchFamily="18" charset="0"/>
                <a:ea typeface="楷体" panose="02010609060101010101" pitchFamily="49" charset="-122"/>
                <a:cs typeface="Times New Roman" pitchFamily="18" charset="0"/>
              </a:rPr>
              <a:t>.</a:t>
            </a:r>
          </a:p>
          <a:p>
            <a:pPr>
              <a:lnSpc>
                <a:spcPct val="200000"/>
              </a:lnSpc>
              <a:defRPr/>
            </a:pPr>
            <a:r>
              <a:rPr lang="en-US" altLang="zh-CN" sz="3700" dirty="0">
                <a:solidFill>
                  <a:srgbClr val="FF0000"/>
                </a:solidFill>
                <a:latin typeface="Times New Roman" pitchFamily="18" charset="0"/>
                <a:ea typeface="楷体" panose="02010609060101010101" pitchFamily="49" charset="-122"/>
                <a:cs typeface="Times New Roman" pitchFamily="18" charset="0"/>
              </a:rPr>
              <a:t>2. </a:t>
            </a:r>
            <a:r>
              <a:rPr lang="zh-CN" altLang="en-US" sz="3700" dirty="0">
                <a:latin typeface="Times New Roman" pitchFamily="18" charset="0"/>
                <a:ea typeface="楷体" panose="02010609060101010101" pitchFamily="49" charset="-122"/>
                <a:cs typeface="Times New Roman" pitchFamily="18" charset="0"/>
                <a:sym typeface="微软雅黑" panose="020B0503020204020204" pitchFamily="34" charset="-122"/>
              </a:rPr>
              <a:t>理解</a:t>
            </a:r>
            <a:r>
              <a:rPr lang="zh-CN" altLang="en-US" sz="3700" dirty="0">
                <a:solidFill>
                  <a:srgbClr val="FF0000"/>
                </a:solidFill>
                <a:latin typeface="Times New Roman" pitchFamily="18" charset="0"/>
                <a:ea typeface="楷体" panose="02010609060101010101" pitchFamily="49" charset="-122"/>
                <a:cs typeface="Times New Roman" pitchFamily="18" charset="0"/>
                <a:sym typeface="微软雅黑" panose="020B0503020204020204" pitchFamily="34" charset="-122"/>
              </a:rPr>
              <a:t>除法</a:t>
            </a:r>
            <a:r>
              <a:rPr lang="zh-CN" altLang="en-US" sz="3700" dirty="0">
                <a:latin typeface="Times New Roman" pitchFamily="18" charset="0"/>
                <a:ea typeface="楷体" panose="02010609060101010101" pitchFamily="49" charset="-122"/>
                <a:cs typeface="Times New Roman" pitchFamily="18" charset="0"/>
                <a:sym typeface="微软雅黑" panose="020B0503020204020204" pitchFamily="34" charset="-122"/>
              </a:rPr>
              <a:t>法则，体验</a:t>
            </a:r>
            <a:r>
              <a:rPr lang="zh-CN" altLang="en-US" sz="3700" dirty="0">
                <a:latin typeface="Times New Roman" pitchFamily="18" charset="0"/>
                <a:ea typeface="楷体" panose="02010609060101010101" pitchFamily="49" charset="-122"/>
                <a:cs typeface="Times New Roman" pitchFamily="18" charset="0"/>
                <a:sym typeface="Arial" panose="020B0604020202020204" pitchFamily="34" charset="0"/>
              </a:rPr>
              <a:t>除法</a:t>
            </a:r>
            <a:r>
              <a:rPr lang="zh-CN" altLang="en-US" sz="3700" dirty="0">
                <a:latin typeface="Times New Roman" pitchFamily="18" charset="0"/>
                <a:ea typeface="楷体" panose="02010609060101010101" pitchFamily="49" charset="-122"/>
                <a:cs typeface="Times New Roman" pitchFamily="18" charset="0"/>
                <a:sym typeface="微软雅黑" panose="020B0503020204020204" pitchFamily="34" charset="-122"/>
              </a:rPr>
              <a:t>与乘法的</a:t>
            </a:r>
            <a:r>
              <a:rPr lang="zh-CN" altLang="en-US" sz="3700" dirty="0">
                <a:solidFill>
                  <a:srgbClr val="FF0000"/>
                </a:solidFill>
                <a:latin typeface="Times New Roman" pitchFamily="18" charset="0"/>
                <a:ea typeface="楷体" panose="02010609060101010101" pitchFamily="49" charset="-122"/>
                <a:cs typeface="Times New Roman" pitchFamily="18" charset="0"/>
                <a:sym typeface="微软雅黑" panose="020B0503020204020204" pitchFamily="34" charset="-122"/>
              </a:rPr>
              <a:t>转化关系</a:t>
            </a:r>
            <a:r>
              <a:rPr lang="en-US" altLang="zh-CN" sz="3700" dirty="0" smtClean="0">
                <a:solidFill>
                  <a:srgbClr val="FF0000"/>
                </a:solidFill>
                <a:latin typeface="Times New Roman" pitchFamily="18" charset="0"/>
                <a:ea typeface="楷体" panose="02010609060101010101" pitchFamily="49" charset="-122"/>
                <a:cs typeface="Times New Roman" pitchFamily="18" charset="0"/>
                <a:sym typeface="微软雅黑" panose="020B0503020204020204" pitchFamily="34" charset="-122"/>
              </a:rPr>
              <a:t>.</a:t>
            </a:r>
            <a:endParaRPr lang="zh-CN" altLang="zh-CN" sz="3700" dirty="0">
              <a:solidFill>
                <a:srgbClr val="FF0000"/>
              </a:solidFill>
              <a:latin typeface="Times New Roman" pitchFamily="18" charset="0"/>
              <a:ea typeface="楷体" panose="02010609060101010101" pitchFamily="49" charset="-122"/>
              <a:cs typeface="Times New Roman" pitchFamily="18" charset="0"/>
            </a:endParaRPr>
          </a:p>
        </p:txBody>
      </p:sp>
    </p:spTree>
    <p:extLst>
      <p:ext uri="{BB962C8B-B14F-4D97-AF65-F5344CB8AC3E}">
        <p14:creationId xmlns:p14="http://schemas.microsoft.com/office/powerpoint/2010/main" val="39615380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ChangeArrowheads="1"/>
          </p:cNvSpPr>
          <p:nvPr/>
        </p:nvSpPr>
        <p:spPr bwMode="auto">
          <a:xfrm>
            <a:off x="1072950" y="1910612"/>
            <a:ext cx="1688704" cy="69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tabLst>
                <a:tab pos="55689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55689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55689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55689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55689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700" dirty="0">
                <a:latin typeface="Times New Roman" pitchFamily="18" charset="0"/>
                <a:ea typeface="楷体" panose="02010609060101010101" pitchFamily="49" charset="-122"/>
                <a:cs typeface="Times New Roman" pitchFamily="18" charset="0"/>
              </a:rPr>
              <a:t>填空：</a:t>
            </a:r>
          </a:p>
        </p:txBody>
      </p:sp>
      <p:sp>
        <p:nvSpPr>
          <p:cNvPr id="64541" name="Text Box 8"/>
          <p:cNvSpPr txBox="1">
            <a:spLocks noChangeArrowheads="1"/>
          </p:cNvSpPr>
          <p:nvPr/>
        </p:nvSpPr>
        <p:spPr bwMode="auto">
          <a:xfrm>
            <a:off x="1606218" y="2608401"/>
            <a:ext cx="10025346" cy="86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3200" dirty="0">
                <a:latin typeface="Times New Roman" panose="02020603050405020304" pitchFamily="18" charset="0"/>
                <a:ea typeface="楷体" panose="02010609060101010101" pitchFamily="49" charset="-122"/>
                <a:cs typeface="Times New Roman" pitchFamily="18" charset="0"/>
              </a:rPr>
              <a:t>（</a:t>
            </a:r>
            <a:r>
              <a:rPr lang="en-US" altLang="zh-CN" sz="3200" dirty="0">
                <a:latin typeface="Times New Roman" panose="02020603050405020304" pitchFamily="18" charset="0"/>
                <a:ea typeface="楷体" panose="02010609060101010101" pitchFamily="49" charset="-122"/>
                <a:cs typeface="Times New Roman" pitchFamily="18" charset="0"/>
              </a:rPr>
              <a:t>1</a:t>
            </a:r>
            <a:r>
              <a:rPr lang="zh-CN" altLang="en-US" sz="3200" dirty="0">
                <a:latin typeface="Times New Roman" panose="02020603050405020304" pitchFamily="18" charset="0"/>
                <a:ea typeface="楷体" panose="02010609060101010101" pitchFamily="49" charset="-122"/>
                <a:cs typeface="Times New Roman" pitchFamily="18" charset="0"/>
              </a:rPr>
              <a:t>）若</a:t>
            </a:r>
            <a:r>
              <a:rPr lang="en-US" altLang="zh-CN" sz="3200" i="1" dirty="0">
                <a:latin typeface="Times New Roman" panose="02020603050405020304" pitchFamily="18" charset="0"/>
                <a:ea typeface="楷体" panose="02010609060101010101" pitchFamily="49" charset="-122"/>
                <a:cs typeface="Times New Roman" pitchFamily="18" charset="0"/>
              </a:rPr>
              <a:t>a</a:t>
            </a:r>
            <a:r>
              <a:rPr lang="zh-CN" altLang="en-US" sz="3200" dirty="0">
                <a:latin typeface="Times New Roman" panose="02020603050405020304" pitchFamily="18" charset="0"/>
                <a:ea typeface="楷体" panose="02010609060101010101" pitchFamily="49" charset="-122"/>
                <a:cs typeface="Times New Roman" pitchFamily="18" charset="0"/>
              </a:rPr>
              <a:t>，</a:t>
            </a:r>
            <a:r>
              <a:rPr lang="en-US" altLang="zh-CN" sz="3200" i="1" dirty="0">
                <a:latin typeface="Times New Roman" panose="02020603050405020304" pitchFamily="18" charset="0"/>
                <a:ea typeface="楷体" panose="02010609060101010101" pitchFamily="49" charset="-122"/>
                <a:cs typeface="Times New Roman" pitchFamily="18" charset="0"/>
              </a:rPr>
              <a:t>b</a:t>
            </a:r>
            <a:r>
              <a:rPr lang="zh-CN" altLang="en-US" sz="3200" dirty="0">
                <a:latin typeface="Times New Roman" panose="02020603050405020304" pitchFamily="18" charset="0"/>
                <a:ea typeface="楷体" panose="02010609060101010101" pitchFamily="49" charset="-122"/>
                <a:cs typeface="Times New Roman" pitchFamily="18" charset="0"/>
              </a:rPr>
              <a:t>互为相反数，且</a:t>
            </a:r>
            <a:r>
              <a:rPr lang="en-US" altLang="zh-CN" sz="3200" i="1" dirty="0">
                <a:latin typeface="Times New Roman" panose="02020603050405020304" pitchFamily="18" charset="0"/>
                <a:ea typeface="楷体" panose="02010609060101010101" pitchFamily="49" charset="-122"/>
                <a:cs typeface="Times New Roman" pitchFamily="18" charset="0"/>
              </a:rPr>
              <a:t>a </a:t>
            </a:r>
            <a:r>
              <a:rPr lang="en-US" altLang="zh-CN" sz="3200" dirty="0">
                <a:latin typeface="Times New Roman" panose="02020603050405020304" pitchFamily="18" charset="0"/>
                <a:ea typeface="楷体" panose="02010609060101010101" pitchFamily="49" charset="-122"/>
                <a:cs typeface="Times New Roman" pitchFamily="18" charset="0"/>
              </a:rPr>
              <a:t>≠ </a:t>
            </a:r>
            <a:r>
              <a:rPr lang="en-US" altLang="zh-CN" sz="3200" i="1" dirty="0">
                <a:latin typeface="Times New Roman" panose="02020603050405020304" pitchFamily="18" charset="0"/>
                <a:ea typeface="楷体" panose="02010609060101010101" pitchFamily="49" charset="-122"/>
                <a:cs typeface="Times New Roman" pitchFamily="18" charset="0"/>
              </a:rPr>
              <a:t>b</a:t>
            </a:r>
            <a:r>
              <a:rPr lang="zh-CN" altLang="en-US" sz="3200" dirty="0">
                <a:latin typeface="Times New Roman" panose="02020603050405020304" pitchFamily="18" charset="0"/>
                <a:ea typeface="楷体" panose="02010609060101010101" pitchFamily="49" charset="-122"/>
                <a:cs typeface="Times New Roman" pitchFamily="18" charset="0"/>
              </a:rPr>
              <a:t>，则     </a:t>
            </a:r>
            <a:r>
              <a:rPr lang="en-US" altLang="zh-CN" sz="3200" dirty="0">
                <a:latin typeface="Times New Roman" panose="02020603050405020304" pitchFamily="18" charset="0"/>
                <a:ea typeface="楷体" panose="02010609060101010101" pitchFamily="49" charset="-122"/>
                <a:cs typeface="Times New Roman" pitchFamily="18" charset="0"/>
              </a:rPr>
              <a:t>=________</a:t>
            </a:r>
            <a:r>
              <a:rPr lang="zh-CN" altLang="en-US" sz="3200" dirty="0">
                <a:latin typeface="Times New Roman" panose="02020603050405020304" pitchFamily="18" charset="0"/>
                <a:ea typeface="楷体" panose="02010609060101010101" pitchFamily="49" charset="-122"/>
                <a:cs typeface="Times New Roman" pitchFamily="18" charset="0"/>
              </a:rPr>
              <a:t>；          </a:t>
            </a:r>
          </a:p>
        </p:txBody>
      </p:sp>
      <p:sp>
        <p:nvSpPr>
          <p:cNvPr id="64538" name="Text Box 17"/>
          <p:cNvSpPr txBox="1">
            <a:spLocks noChangeArrowheads="1"/>
          </p:cNvSpPr>
          <p:nvPr/>
        </p:nvSpPr>
        <p:spPr bwMode="auto">
          <a:xfrm>
            <a:off x="1606218" y="3759245"/>
            <a:ext cx="5593560"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dirty="0">
                <a:latin typeface="Times New Roman" panose="02020603050405020304" pitchFamily="18" charset="0"/>
                <a:ea typeface="楷体" panose="02010609060101010101" pitchFamily="49" charset="-122"/>
                <a:cs typeface="Times New Roman" pitchFamily="18" charset="0"/>
              </a:rPr>
              <a:t>（</a:t>
            </a:r>
            <a:r>
              <a:rPr lang="en-US" altLang="zh-CN" sz="3200" dirty="0">
                <a:latin typeface="Times New Roman" panose="02020603050405020304" pitchFamily="18" charset="0"/>
                <a:ea typeface="楷体" panose="02010609060101010101" pitchFamily="49" charset="-122"/>
                <a:cs typeface="Times New Roman" pitchFamily="18" charset="0"/>
              </a:rPr>
              <a:t>2</a:t>
            </a:r>
            <a:r>
              <a:rPr lang="zh-CN" altLang="en-US" sz="3200" dirty="0">
                <a:latin typeface="Times New Roman" panose="02020603050405020304" pitchFamily="18" charset="0"/>
                <a:ea typeface="楷体" panose="02010609060101010101" pitchFamily="49" charset="-122"/>
                <a:cs typeface="Times New Roman" pitchFamily="18" charset="0"/>
              </a:rPr>
              <a:t>）当</a:t>
            </a:r>
            <a:r>
              <a:rPr lang="en-US" altLang="zh-CN" sz="3200" i="1" dirty="0">
                <a:latin typeface="Times New Roman" panose="02020603050405020304" pitchFamily="18" charset="0"/>
                <a:ea typeface="楷体" panose="02010609060101010101" pitchFamily="49" charset="-122"/>
                <a:cs typeface="Times New Roman" pitchFamily="18" charset="0"/>
              </a:rPr>
              <a:t>a </a:t>
            </a:r>
            <a:r>
              <a:rPr lang="en-US" altLang="zh-CN" sz="3200" dirty="0">
                <a:latin typeface="Times New Roman" pitchFamily="18" charset="0"/>
                <a:ea typeface="楷体" panose="02010609060101010101" pitchFamily="49" charset="-122"/>
                <a:cs typeface="Times New Roman" pitchFamily="18" charset="0"/>
              </a:rPr>
              <a:t>&lt; 0</a:t>
            </a:r>
            <a:r>
              <a:rPr lang="zh-CN" altLang="en-US" sz="3200" dirty="0">
                <a:latin typeface="Times New Roman" panose="02020603050405020304" pitchFamily="18" charset="0"/>
                <a:ea typeface="楷体" panose="02010609060101010101" pitchFamily="49" charset="-122"/>
                <a:cs typeface="Times New Roman" pitchFamily="18" charset="0"/>
              </a:rPr>
              <a:t>时，   </a:t>
            </a:r>
            <a:r>
              <a:rPr lang="en-US" altLang="zh-CN" sz="3200" dirty="0">
                <a:latin typeface="Times New Roman" panose="02020603050405020304" pitchFamily="18" charset="0"/>
                <a:ea typeface="楷体" panose="02010609060101010101" pitchFamily="49" charset="-122"/>
                <a:cs typeface="Times New Roman" pitchFamily="18" charset="0"/>
              </a:rPr>
              <a:t>=_______</a:t>
            </a:r>
            <a:r>
              <a:rPr lang="zh-CN" altLang="en-US" sz="3200" dirty="0">
                <a:latin typeface="Times New Roman" panose="02020603050405020304" pitchFamily="18" charset="0"/>
                <a:ea typeface="楷体" panose="02010609060101010101" pitchFamily="49" charset="-122"/>
                <a:cs typeface="Times New Roman" pitchFamily="18" charset="0"/>
              </a:rPr>
              <a:t>；</a:t>
            </a:r>
          </a:p>
        </p:txBody>
      </p:sp>
      <p:grpSp>
        <p:nvGrpSpPr>
          <p:cNvPr id="64523" name="组合 6"/>
          <p:cNvGrpSpPr/>
          <p:nvPr/>
        </p:nvGrpSpPr>
        <p:grpSpPr bwMode="auto">
          <a:xfrm>
            <a:off x="4891855" y="1270607"/>
            <a:ext cx="3306650" cy="664859"/>
            <a:chOff x="5060" y="904"/>
            <a:chExt cx="3905" cy="787"/>
          </a:xfrm>
        </p:grpSpPr>
        <p:grpSp>
          <p:nvGrpSpPr>
            <p:cNvPr id="64528" name="组合 21"/>
            <p:cNvGrpSpPr>
              <a:grpSpLocks noChangeAspect="1"/>
            </p:cNvGrpSpPr>
            <p:nvPr/>
          </p:nvGrpSpPr>
          <p:grpSpPr bwMode="auto">
            <a:xfrm>
              <a:off x="5115" y="984"/>
              <a:ext cx="3797" cy="707"/>
              <a:chOff x="3564387" y="597378"/>
              <a:chExt cx="2247990" cy="419195"/>
            </a:xfrm>
          </p:grpSpPr>
          <p:sp>
            <p:nvSpPr>
              <p:cNvPr id="23" name="缺角矩形 22"/>
              <p:cNvSpPr/>
              <p:nvPr/>
            </p:nvSpPr>
            <p:spPr>
              <a:xfrm rot="3000000">
                <a:off x="4021483" y="598220"/>
                <a:ext cx="419028" cy="418763"/>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4" name="缺角矩形 23"/>
              <p:cNvSpPr/>
              <p:nvPr/>
            </p:nvSpPr>
            <p:spPr>
              <a:xfrm rot="3000000">
                <a:off x="4478720" y="598219"/>
                <a:ext cx="419028" cy="418764"/>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5" name="缺角矩形 24"/>
              <p:cNvSpPr/>
              <p:nvPr/>
            </p:nvSpPr>
            <p:spPr>
              <a:xfrm rot="3000000">
                <a:off x="4935956" y="598220"/>
                <a:ext cx="419028" cy="418763"/>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6" name="缺角矩形 25"/>
              <p:cNvSpPr/>
              <p:nvPr/>
            </p:nvSpPr>
            <p:spPr>
              <a:xfrm rot="3000000">
                <a:off x="3564246" y="598219"/>
                <a:ext cx="419028" cy="418764"/>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27" name="缺角矩形 26"/>
              <p:cNvSpPr/>
              <p:nvPr/>
            </p:nvSpPr>
            <p:spPr>
              <a:xfrm rot="3000000">
                <a:off x="5393193" y="598219"/>
                <a:ext cx="419028" cy="418764"/>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grpSp>
        <p:sp>
          <p:nvSpPr>
            <p:cNvPr id="64529" name="TextBox 15"/>
            <p:cNvSpPr txBox="1">
              <a:spLocks noChangeArrowheads="1"/>
            </p:cNvSpPr>
            <p:nvPr/>
          </p:nvSpPr>
          <p:spPr bwMode="auto">
            <a:xfrm>
              <a:off x="5060" y="904"/>
              <a:ext cx="3905" cy="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3700" dirty="0">
                  <a:solidFill>
                    <a:schemeClr val="bg1"/>
                  </a:solidFill>
                  <a:latin typeface="Times New Roman" pitchFamily="18" charset="0"/>
                  <a:cs typeface="Times New Roman" pitchFamily="18" charset="0"/>
                </a:rPr>
                <a:t>能力提升题</a:t>
              </a:r>
              <a:endParaRPr lang="en-US" altLang="zh-CN" sz="3700" dirty="0">
                <a:solidFill>
                  <a:schemeClr val="bg1"/>
                </a:solidFill>
                <a:latin typeface="Times New Roman" pitchFamily="18" charset="0"/>
                <a:cs typeface="Times New Roman" pitchFamily="18" charset="0"/>
              </a:endParaRPr>
            </a:p>
          </p:txBody>
        </p:sp>
      </p:grpSp>
      <p:graphicFrame>
        <p:nvGraphicFramePr>
          <p:cNvPr id="2" name="对象 1"/>
          <p:cNvGraphicFramePr>
            <a:graphicFrameLocks noChangeAspect="1"/>
          </p:cNvGraphicFramePr>
          <p:nvPr>
            <p:extLst>
              <p:ext uri="{D42A27DB-BD31-4B8C-83A1-F6EECF244321}">
                <p14:modId xmlns:p14="http://schemas.microsoft.com/office/powerpoint/2010/main" val="2242964187"/>
              </p:ext>
            </p:extLst>
          </p:nvPr>
        </p:nvGraphicFramePr>
        <p:xfrm>
          <a:off x="8523425" y="2608401"/>
          <a:ext cx="341955" cy="912211"/>
        </p:xfrm>
        <a:graphic>
          <a:graphicData uri="http://schemas.openxmlformats.org/presentationml/2006/ole">
            <mc:AlternateContent xmlns:mc="http://schemas.openxmlformats.org/markup-compatibility/2006">
              <mc:Choice xmlns:v="urn:schemas-microsoft-com:vml" Requires="v">
                <p:oleObj spid="_x0000_s29748" name="Equation" r:id="rId3" imgW="152280" imgH="406080" progId="Equation.DSMT4">
                  <p:embed/>
                </p:oleObj>
              </mc:Choice>
              <mc:Fallback>
                <p:oleObj name="Equation" r:id="rId3" imgW="152280" imgH="406080" progId="Equation.DSMT4">
                  <p:embed/>
                  <p:pic>
                    <p:nvPicPr>
                      <p:cNvPr id="0" name=""/>
                      <p:cNvPicPr/>
                      <p:nvPr/>
                    </p:nvPicPr>
                    <p:blipFill>
                      <a:blip r:embed="rId4"/>
                      <a:stretch>
                        <a:fillRect/>
                      </a:stretch>
                    </p:blipFill>
                    <p:spPr>
                      <a:xfrm>
                        <a:off x="8523425" y="2608401"/>
                        <a:ext cx="341955" cy="912211"/>
                      </a:xfrm>
                      <a:prstGeom prst="rect">
                        <a:avLst/>
                      </a:prstGeom>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1345364113"/>
              </p:ext>
            </p:extLst>
          </p:nvPr>
        </p:nvGraphicFramePr>
        <p:xfrm>
          <a:off x="9701475" y="2819203"/>
          <a:ext cx="531624" cy="432100"/>
        </p:xfrm>
        <a:graphic>
          <a:graphicData uri="http://schemas.openxmlformats.org/presentationml/2006/ole">
            <mc:AlternateContent xmlns:mc="http://schemas.openxmlformats.org/markup-compatibility/2006">
              <mc:Choice xmlns:v="urn:schemas-microsoft-com:vml" Requires="v">
                <p:oleObj spid="_x0000_s29749" name="Equation" r:id="rId5" imgW="203040" imgH="164880" progId="Equation.DSMT4">
                  <p:embed/>
                </p:oleObj>
              </mc:Choice>
              <mc:Fallback>
                <p:oleObj name="Equation" r:id="rId5" imgW="203040" imgH="164880" progId="Equation.DSMT4">
                  <p:embed/>
                  <p:pic>
                    <p:nvPicPr>
                      <p:cNvPr id="0" name=""/>
                      <p:cNvPicPr/>
                      <p:nvPr/>
                    </p:nvPicPr>
                    <p:blipFill>
                      <a:blip r:embed="rId6"/>
                      <a:stretch>
                        <a:fillRect/>
                      </a:stretch>
                    </p:blipFill>
                    <p:spPr>
                      <a:xfrm>
                        <a:off x="9701475" y="2819203"/>
                        <a:ext cx="531624" cy="432100"/>
                      </a:xfrm>
                      <a:prstGeom prst="rect">
                        <a:avLst/>
                      </a:prstGeom>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1947157619"/>
              </p:ext>
            </p:extLst>
          </p:nvPr>
        </p:nvGraphicFramePr>
        <p:xfrm>
          <a:off x="4681532" y="3610987"/>
          <a:ext cx="442129" cy="912211"/>
        </p:xfrm>
        <a:graphic>
          <a:graphicData uri="http://schemas.openxmlformats.org/presentationml/2006/ole">
            <mc:AlternateContent xmlns:mc="http://schemas.openxmlformats.org/markup-compatibility/2006">
              <mc:Choice xmlns:v="urn:schemas-microsoft-com:vml" Requires="v">
                <p:oleObj spid="_x0000_s29750" name="Equation" r:id="rId7" imgW="203040" imgH="419040" progId="Equation.DSMT4">
                  <p:embed/>
                </p:oleObj>
              </mc:Choice>
              <mc:Fallback>
                <p:oleObj name="Equation" r:id="rId7" imgW="203040" imgH="419040" progId="Equation.DSMT4">
                  <p:embed/>
                  <p:pic>
                    <p:nvPicPr>
                      <p:cNvPr id="0" name=""/>
                      <p:cNvPicPr/>
                      <p:nvPr/>
                    </p:nvPicPr>
                    <p:blipFill>
                      <a:blip r:embed="rId8"/>
                      <a:stretch>
                        <a:fillRect/>
                      </a:stretch>
                    </p:blipFill>
                    <p:spPr>
                      <a:xfrm>
                        <a:off x="4681532" y="3610987"/>
                        <a:ext cx="442129" cy="912211"/>
                      </a:xfrm>
                      <a:prstGeom prst="rect">
                        <a:avLst/>
                      </a:prstGeom>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2946599017"/>
              </p:ext>
            </p:extLst>
          </p:nvPr>
        </p:nvGraphicFramePr>
        <p:xfrm>
          <a:off x="5726893" y="3878515"/>
          <a:ext cx="531624" cy="432100"/>
        </p:xfrm>
        <a:graphic>
          <a:graphicData uri="http://schemas.openxmlformats.org/presentationml/2006/ole">
            <mc:AlternateContent xmlns:mc="http://schemas.openxmlformats.org/markup-compatibility/2006">
              <mc:Choice xmlns:v="urn:schemas-microsoft-com:vml" Requires="v">
                <p:oleObj spid="_x0000_s29751" name="Equation" r:id="rId9" imgW="203040" imgH="164880" progId="Equation.DSMT4">
                  <p:embed/>
                </p:oleObj>
              </mc:Choice>
              <mc:Fallback>
                <p:oleObj name="Equation" r:id="rId9" imgW="203040" imgH="164880" progId="Equation.DSMT4">
                  <p:embed/>
                  <p:pic>
                    <p:nvPicPr>
                      <p:cNvPr id="0" name=""/>
                      <p:cNvPicPr/>
                      <p:nvPr/>
                    </p:nvPicPr>
                    <p:blipFill>
                      <a:blip r:embed="rId10"/>
                      <a:stretch>
                        <a:fillRect/>
                      </a:stretch>
                    </p:blipFill>
                    <p:spPr>
                      <a:xfrm>
                        <a:off x="5726893" y="3878515"/>
                        <a:ext cx="531624" cy="432100"/>
                      </a:xfrm>
                      <a:prstGeom prst="rect">
                        <a:avLst/>
                      </a:prstGeom>
                    </p:spPr>
                  </p:pic>
                </p:oleObj>
              </mc:Fallback>
            </mc:AlternateContent>
          </a:graphicData>
        </a:graphic>
      </p:graphicFrame>
    </p:spTree>
    <p:extLst>
      <p:ext uri="{BB962C8B-B14F-4D97-AF65-F5344CB8AC3E}">
        <p14:creationId xmlns:p14="http://schemas.microsoft.com/office/powerpoint/2010/main" val="2851768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35" name="Text Box 22"/>
          <p:cNvSpPr txBox="1">
            <a:spLocks noChangeArrowheads="1"/>
          </p:cNvSpPr>
          <p:nvPr/>
        </p:nvSpPr>
        <p:spPr bwMode="auto">
          <a:xfrm>
            <a:off x="1153374" y="2721328"/>
            <a:ext cx="10617935" cy="8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3200" dirty="0">
                <a:latin typeface="Times New Roman" panose="02020603050405020304" pitchFamily="18" charset="0"/>
                <a:ea typeface="楷体" panose="02010609060101010101" pitchFamily="49" charset="-122"/>
                <a:cs typeface="Times New Roman" pitchFamily="18" charset="0"/>
              </a:rPr>
              <a:t>（</a:t>
            </a:r>
            <a:r>
              <a:rPr lang="en-US" altLang="zh-CN" sz="3200" dirty="0">
                <a:latin typeface="Times New Roman" panose="02020603050405020304" pitchFamily="18" charset="0"/>
                <a:ea typeface="楷体" panose="02010609060101010101" pitchFamily="49" charset="-122"/>
                <a:cs typeface="Times New Roman" pitchFamily="18" charset="0"/>
              </a:rPr>
              <a:t>3</a:t>
            </a:r>
            <a:r>
              <a:rPr lang="zh-CN" altLang="en-US" sz="3200" dirty="0">
                <a:latin typeface="Times New Roman" panose="02020603050405020304" pitchFamily="18" charset="0"/>
                <a:ea typeface="楷体" panose="02010609060101010101" pitchFamily="49" charset="-122"/>
                <a:cs typeface="Times New Roman" pitchFamily="18" charset="0"/>
              </a:rPr>
              <a:t>）若                    ，则</a:t>
            </a:r>
            <a:r>
              <a:rPr lang="en-US" altLang="zh-CN" sz="3200" i="1" dirty="0">
                <a:latin typeface="Times New Roman" panose="02020603050405020304" pitchFamily="18" charset="0"/>
                <a:ea typeface="楷体" panose="02010609060101010101" pitchFamily="49" charset="-122"/>
                <a:cs typeface="Times New Roman" pitchFamily="18" charset="0"/>
              </a:rPr>
              <a:t>a</a:t>
            </a:r>
            <a:r>
              <a:rPr lang="zh-CN" altLang="en-US" sz="3200" dirty="0">
                <a:latin typeface="Times New Roman" panose="02020603050405020304" pitchFamily="18" charset="0"/>
                <a:ea typeface="楷体" panose="02010609060101010101" pitchFamily="49" charset="-122"/>
                <a:cs typeface="Times New Roman" pitchFamily="18" charset="0"/>
              </a:rPr>
              <a:t>，</a:t>
            </a:r>
            <a:r>
              <a:rPr lang="en-US" altLang="zh-CN" sz="3200" i="1" dirty="0">
                <a:latin typeface="Times New Roman" panose="02020603050405020304" pitchFamily="18" charset="0"/>
                <a:ea typeface="楷体" panose="02010609060101010101" pitchFamily="49" charset="-122"/>
                <a:cs typeface="Times New Roman" pitchFamily="18" charset="0"/>
              </a:rPr>
              <a:t>b</a:t>
            </a:r>
            <a:r>
              <a:rPr lang="zh-CN" altLang="en-US" sz="3200" dirty="0">
                <a:latin typeface="Times New Roman" panose="02020603050405020304" pitchFamily="18" charset="0"/>
                <a:ea typeface="楷体" panose="02010609060101010101" pitchFamily="49" charset="-122"/>
                <a:cs typeface="Times New Roman" pitchFamily="18" charset="0"/>
              </a:rPr>
              <a:t>的符号分别是</a:t>
            </a:r>
            <a:r>
              <a:rPr lang="en-US" altLang="zh-CN" sz="3200" dirty="0">
                <a:latin typeface="Times New Roman" panose="02020603050405020304" pitchFamily="18" charset="0"/>
                <a:ea typeface="楷体" panose="02010609060101010101" pitchFamily="49" charset="-122"/>
                <a:cs typeface="Times New Roman" pitchFamily="18" charset="0"/>
              </a:rPr>
              <a:t>__________.</a:t>
            </a:r>
          </a:p>
        </p:txBody>
      </p:sp>
      <p:sp>
        <p:nvSpPr>
          <p:cNvPr id="64521" name="Text Box 17"/>
          <p:cNvSpPr txBox="1">
            <a:spLocks noChangeArrowheads="1"/>
          </p:cNvSpPr>
          <p:nvPr/>
        </p:nvSpPr>
        <p:spPr bwMode="auto">
          <a:xfrm>
            <a:off x="1153373" y="4086892"/>
            <a:ext cx="5593560" cy="61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dirty="0">
                <a:latin typeface="Times New Roman" pitchFamily="18" charset="0"/>
                <a:ea typeface="楷体" panose="02010609060101010101" pitchFamily="49" charset="-122"/>
                <a:cs typeface="Times New Roman" pitchFamily="18" charset="0"/>
              </a:rPr>
              <a:t>（</a:t>
            </a:r>
            <a:r>
              <a:rPr lang="en-US" altLang="zh-CN" sz="3200" dirty="0">
                <a:latin typeface="Times New Roman" pitchFamily="18" charset="0"/>
                <a:ea typeface="楷体" panose="02010609060101010101" pitchFamily="49" charset="-122"/>
                <a:cs typeface="Times New Roman" pitchFamily="18" charset="0"/>
              </a:rPr>
              <a:t>4</a:t>
            </a:r>
            <a:r>
              <a:rPr lang="zh-CN" altLang="en-US" sz="3200" dirty="0">
                <a:latin typeface="Times New Roman" pitchFamily="18" charset="0"/>
                <a:ea typeface="楷体" panose="02010609060101010101" pitchFamily="49" charset="-122"/>
                <a:cs typeface="Times New Roman" pitchFamily="18" charset="0"/>
              </a:rPr>
              <a:t>）若</a:t>
            </a:r>
            <a:r>
              <a:rPr lang="en-US" altLang="zh-CN" sz="3200" dirty="0">
                <a:latin typeface="Times New Roman" pitchFamily="18" charset="0"/>
                <a:ea typeface="楷体" panose="02010609060101010101" pitchFamily="49" charset="-122"/>
                <a:cs typeface="Times New Roman" pitchFamily="18" charset="0"/>
              </a:rPr>
              <a:t>–</a:t>
            </a:r>
            <a:r>
              <a:rPr lang="en-US" altLang="en-US" sz="3200" dirty="0">
                <a:latin typeface="Times New Roman" pitchFamily="18" charset="0"/>
                <a:ea typeface="楷体" panose="02010609060101010101" pitchFamily="49" charset="-122"/>
                <a:cs typeface="Times New Roman" pitchFamily="18" charset="0"/>
              </a:rPr>
              <a:t>3</a:t>
            </a:r>
            <a:r>
              <a:rPr lang="en-US" altLang="en-US" sz="3200" i="1" dirty="0">
                <a:latin typeface="Times New Roman" pitchFamily="18" charset="0"/>
                <a:ea typeface="楷体" panose="02010609060101010101" pitchFamily="49" charset="-122"/>
                <a:cs typeface="Times New Roman" pitchFamily="18" charset="0"/>
              </a:rPr>
              <a:t>x</a:t>
            </a:r>
            <a:r>
              <a:rPr lang="en-US" altLang="en-US" sz="3200" dirty="0">
                <a:latin typeface="Times New Roman" pitchFamily="18" charset="0"/>
                <a:ea typeface="楷体" panose="02010609060101010101" pitchFamily="49" charset="-122"/>
                <a:cs typeface="Times New Roman" pitchFamily="18" charset="0"/>
              </a:rPr>
              <a:t>=12</a:t>
            </a:r>
            <a:r>
              <a:rPr lang="zh-CN" altLang="en-US" sz="3200" dirty="0">
                <a:latin typeface="Times New Roman" pitchFamily="18" charset="0"/>
                <a:ea typeface="楷体" panose="02010609060101010101" pitchFamily="49" charset="-122"/>
                <a:cs typeface="Times New Roman" pitchFamily="18" charset="0"/>
              </a:rPr>
              <a:t>，则</a:t>
            </a:r>
            <a:r>
              <a:rPr lang="en-US" altLang="en-US" sz="3200" i="1" dirty="0">
                <a:latin typeface="Times New Roman" pitchFamily="18" charset="0"/>
                <a:ea typeface="楷体" panose="02010609060101010101" pitchFamily="49" charset="-122"/>
                <a:cs typeface="Times New Roman" pitchFamily="18" charset="0"/>
              </a:rPr>
              <a:t>x </a:t>
            </a:r>
            <a:r>
              <a:rPr lang="en-US" altLang="zh-CN" sz="3200" dirty="0">
                <a:latin typeface="Times New Roman" pitchFamily="18" charset="0"/>
                <a:ea typeface="楷体" panose="02010609060101010101" pitchFamily="49" charset="-122"/>
                <a:cs typeface="Times New Roman" pitchFamily="18" charset="0"/>
              </a:rPr>
              <a:t>=_____.</a:t>
            </a:r>
          </a:p>
        </p:txBody>
      </p:sp>
      <p:graphicFrame>
        <p:nvGraphicFramePr>
          <p:cNvPr id="7" name="对象 6"/>
          <p:cNvGraphicFramePr>
            <a:graphicFrameLocks noChangeAspect="1"/>
          </p:cNvGraphicFramePr>
          <p:nvPr>
            <p:extLst>
              <p:ext uri="{D42A27DB-BD31-4B8C-83A1-F6EECF244321}">
                <p14:modId xmlns:p14="http://schemas.microsoft.com/office/powerpoint/2010/main" val="2470855413"/>
              </p:ext>
            </p:extLst>
          </p:nvPr>
        </p:nvGraphicFramePr>
        <p:xfrm>
          <a:off x="2720469" y="2729004"/>
          <a:ext cx="2137222" cy="912211"/>
        </p:xfrm>
        <a:graphic>
          <a:graphicData uri="http://schemas.openxmlformats.org/presentationml/2006/ole">
            <mc:AlternateContent xmlns:mc="http://schemas.openxmlformats.org/markup-compatibility/2006">
              <mc:Choice xmlns:v="urn:schemas-microsoft-com:vml" Requires="v">
                <p:oleObj spid="_x0000_s34834" name="Equation" r:id="rId3" imgW="952200" imgH="406080" progId="Equation.DSMT4">
                  <p:embed/>
                </p:oleObj>
              </mc:Choice>
              <mc:Fallback>
                <p:oleObj name="Equation" r:id="rId3" imgW="952200" imgH="406080" progId="Equation.DSMT4">
                  <p:embed/>
                  <p:pic>
                    <p:nvPicPr>
                      <p:cNvPr id="0" name=""/>
                      <p:cNvPicPr/>
                      <p:nvPr/>
                    </p:nvPicPr>
                    <p:blipFill>
                      <a:blip r:embed="rId4"/>
                      <a:stretch>
                        <a:fillRect/>
                      </a:stretch>
                    </p:blipFill>
                    <p:spPr>
                      <a:xfrm>
                        <a:off x="2720469" y="2729004"/>
                        <a:ext cx="2137222" cy="912211"/>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1029214949"/>
              </p:ext>
            </p:extLst>
          </p:nvPr>
        </p:nvGraphicFramePr>
        <p:xfrm>
          <a:off x="8895391" y="2949690"/>
          <a:ext cx="1931665" cy="490759"/>
        </p:xfrm>
        <a:graphic>
          <a:graphicData uri="http://schemas.openxmlformats.org/presentationml/2006/ole">
            <mc:AlternateContent xmlns:mc="http://schemas.openxmlformats.org/markup-compatibility/2006">
              <mc:Choice xmlns:v="urn:schemas-microsoft-com:vml" Requires="v">
                <p:oleObj spid="_x0000_s34835" name="Equation" r:id="rId5" imgW="799920" imgH="203040" progId="Equation.DSMT4">
                  <p:embed/>
                </p:oleObj>
              </mc:Choice>
              <mc:Fallback>
                <p:oleObj name="Equation" r:id="rId5" imgW="799920" imgH="203040" progId="Equation.DSMT4">
                  <p:embed/>
                  <p:pic>
                    <p:nvPicPr>
                      <p:cNvPr id="0" name=""/>
                      <p:cNvPicPr/>
                      <p:nvPr/>
                    </p:nvPicPr>
                    <p:blipFill>
                      <a:blip r:embed="rId6"/>
                      <a:stretch>
                        <a:fillRect/>
                      </a:stretch>
                    </p:blipFill>
                    <p:spPr>
                      <a:xfrm>
                        <a:off x="8895391" y="2949690"/>
                        <a:ext cx="1931665" cy="490759"/>
                      </a:xfrm>
                      <a:prstGeom prst="rect">
                        <a:avLst/>
                      </a:prstGeom>
                    </p:spPr>
                  </p:pic>
                </p:oleObj>
              </mc:Fallback>
            </mc:AlternateContent>
          </a:graphicData>
        </a:graphic>
      </p:graphicFrame>
      <p:sp>
        <p:nvSpPr>
          <p:cNvPr id="9" name="TextBox 8"/>
          <p:cNvSpPr txBox="1"/>
          <p:nvPr/>
        </p:nvSpPr>
        <p:spPr>
          <a:xfrm>
            <a:off x="5508398" y="4069147"/>
            <a:ext cx="838865" cy="615696"/>
          </a:xfrm>
          <a:prstGeom prst="rect">
            <a:avLst/>
          </a:prstGeom>
          <a:noFill/>
        </p:spPr>
        <p:txBody>
          <a:bodyPr wrap="square" lIns="121917" tIns="60958" rIns="121917" bIns="60958" rtlCol="0">
            <a:spAutoFit/>
          </a:bodyPr>
          <a:lstStyle/>
          <a:p>
            <a:r>
              <a:rPr lang="en-US" altLang="zh-CN" sz="3200" dirty="0">
                <a:solidFill>
                  <a:srgbClr val="FF0000"/>
                </a:solidFill>
                <a:latin typeface="Times New Roman" panose="02020603050405020304" pitchFamily="18" charset="0"/>
                <a:ea typeface="宋体" pitchFamily="2" charset="-122"/>
                <a:cs typeface="Times New Roman" pitchFamily="18" charset="0"/>
              </a:rPr>
              <a:t>-4</a:t>
            </a:r>
            <a:endParaRPr lang="zh-CN" altLang="en-US" sz="3200" dirty="0">
              <a:solidFill>
                <a:srgbClr val="FF0000"/>
              </a:solidFill>
              <a:latin typeface="Times New Roman" panose="02020603050405020304" pitchFamily="18" charset="0"/>
              <a:ea typeface="宋体" pitchFamily="2" charset="-122"/>
              <a:cs typeface="Times New Roman" pitchFamily="18" charset="0"/>
            </a:endParaRPr>
          </a:p>
        </p:txBody>
      </p:sp>
      <p:sp>
        <p:nvSpPr>
          <p:cNvPr id="22" name="Rectangle 7"/>
          <p:cNvSpPr>
            <a:spLocks noChangeArrowheads="1"/>
          </p:cNvSpPr>
          <p:nvPr/>
        </p:nvSpPr>
        <p:spPr bwMode="auto">
          <a:xfrm>
            <a:off x="1072950" y="1910612"/>
            <a:ext cx="1688704" cy="69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nchor="ctr">
            <a:spAutoFit/>
          </a:bodyPr>
          <a:lstStyle>
            <a:lvl1pPr eaLnBrk="0" hangingPunct="0">
              <a:tabLst>
                <a:tab pos="556895" algn="l"/>
              </a:tabLst>
              <a:defRPr>
                <a:solidFill>
                  <a:schemeClr val="tx1"/>
                </a:solidFill>
                <a:latin typeface="Arial" panose="020B0604020202020204" pitchFamily="34" charset="0"/>
                <a:ea typeface="宋体" panose="02010600030101010101" pitchFamily="2" charset="-122"/>
              </a:defRPr>
            </a:lvl1pPr>
            <a:lvl2pPr marL="742950" indent="-285750" eaLnBrk="0" hangingPunct="0">
              <a:tabLst>
                <a:tab pos="556895" algn="l"/>
              </a:tabLst>
              <a:defRPr>
                <a:solidFill>
                  <a:schemeClr val="tx1"/>
                </a:solidFill>
                <a:latin typeface="Arial" panose="020B0604020202020204" pitchFamily="34" charset="0"/>
                <a:ea typeface="宋体" panose="02010600030101010101" pitchFamily="2" charset="-122"/>
              </a:defRPr>
            </a:lvl2pPr>
            <a:lvl3pPr marL="1143000" indent="-228600" eaLnBrk="0" hangingPunct="0">
              <a:tabLst>
                <a:tab pos="556895" algn="l"/>
              </a:tabLst>
              <a:defRPr>
                <a:solidFill>
                  <a:schemeClr val="tx1"/>
                </a:solidFill>
                <a:latin typeface="Arial" panose="020B0604020202020204" pitchFamily="34" charset="0"/>
                <a:ea typeface="宋体" panose="02010600030101010101" pitchFamily="2" charset="-122"/>
              </a:defRPr>
            </a:lvl3pPr>
            <a:lvl4pPr marL="1600200" indent="-228600" eaLnBrk="0" hangingPunct="0">
              <a:tabLst>
                <a:tab pos="556895" algn="l"/>
              </a:tabLst>
              <a:defRPr>
                <a:solidFill>
                  <a:schemeClr val="tx1"/>
                </a:solidFill>
                <a:latin typeface="Arial" panose="020B0604020202020204" pitchFamily="34" charset="0"/>
                <a:ea typeface="宋体" panose="02010600030101010101" pitchFamily="2" charset="-122"/>
              </a:defRPr>
            </a:lvl4pPr>
            <a:lvl5pPr marL="2057400" indent="-228600" eaLnBrk="0" hangingPunct="0">
              <a:tabLst>
                <a:tab pos="556895"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tabLst>
                <a:tab pos="556895" algn="l"/>
              </a:tabLs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700" dirty="0">
                <a:latin typeface="Times New Roman" pitchFamily="18" charset="0"/>
                <a:ea typeface="楷体" panose="02010609060101010101" pitchFamily="49" charset="-122"/>
                <a:cs typeface="Times New Roman" pitchFamily="18" charset="0"/>
              </a:rPr>
              <a:t>填空：</a:t>
            </a:r>
          </a:p>
        </p:txBody>
      </p:sp>
    </p:spTree>
    <p:extLst>
      <p:ext uri="{BB962C8B-B14F-4D97-AF65-F5344CB8AC3E}">
        <p14:creationId xmlns:p14="http://schemas.microsoft.com/office/powerpoint/2010/main" val="1315404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39650" name="文本框 539649"/>
              <p:cNvSpPr txBox="1">
                <a:spLocks noChangeArrowheads="1"/>
              </p:cNvSpPr>
              <p:nvPr/>
            </p:nvSpPr>
            <p:spPr bwMode="auto">
              <a:xfrm>
                <a:off x="1695559" y="1837261"/>
                <a:ext cx="8506402" cy="38173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50000"/>
                  </a:lnSpc>
                </a:pPr>
                <a:r>
                  <a:rPr lang="zh-CN" altLang="en-US" sz="3200" dirty="0">
                    <a:solidFill>
                      <a:srgbClr val="000000"/>
                    </a:solidFill>
                    <a:latin typeface="Times New Roman" pitchFamily="18" charset="0"/>
                    <a:ea typeface="楷体" panose="02010609060101010101" pitchFamily="49" charset="-122"/>
                    <a:cs typeface="Times New Roman" pitchFamily="18" charset="0"/>
                  </a:rPr>
                  <a:t>若</a:t>
                </a:r>
                <a:r>
                  <a:rPr lang="en-US" altLang="zh-CN" sz="3200" dirty="0">
                    <a:solidFill>
                      <a:srgbClr val="000000"/>
                    </a:solidFill>
                    <a:latin typeface="Times New Roman" pitchFamily="18" charset="0"/>
                    <a:ea typeface="楷体" panose="02010609060101010101" pitchFamily="49" charset="-122"/>
                    <a:cs typeface="Times New Roman" pitchFamily="18" charset="0"/>
                  </a:rPr>
                  <a:t>|2</a:t>
                </a:r>
                <a:r>
                  <a:rPr lang="en-US" altLang="zh-CN" sz="3200" i="1" dirty="0">
                    <a:solidFill>
                      <a:srgbClr val="000000"/>
                    </a:solidFill>
                    <a:latin typeface="Times New Roman" pitchFamily="18" charset="0"/>
                    <a:ea typeface="楷体" panose="02010609060101010101" pitchFamily="49" charset="-122"/>
                    <a:cs typeface="Times New Roman" pitchFamily="18" charset="0"/>
                  </a:rPr>
                  <a:t>x</a:t>
                </a:r>
                <a:r>
                  <a:rPr lang="en-US" altLang="zh-CN" sz="3200" dirty="0">
                    <a:solidFill>
                      <a:srgbClr val="000000"/>
                    </a:solidFill>
                    <a:latin typeface="Times New Roman" pitchFamily="18" charset="0"/>
                    <a:ea typeface="楷体" panose="02010609060101010101" pitchFamily="49" charset="-122"/>
                    <a:cs typeface="Times New Roman" pitchFamily="18" charset="0"/>
                  </a:rPr>
                  <a:t>+6|+|3–</a:t>
                </a:r>
                <a:r>
                  <a:rPr lang="en-US" altLang="zh-CN" sz="3200" i="1" dirty="0">
                    <a:solidFill>
                      <a:srgbClr val="000000"/>
                    </a:solidFill>
                    <a:latin typeface="Times New Roman" pitchFamily="18" charset="0"/>
                    <a:ea typeface="楷体" panose="02010609060101010101" pitchFamily="49" charset="-122"/>
                    <a:cs typeface="Times New Roman" pitchFamily="18" charset="0"/>
                  </a:rPr>
                  <a:t>y</a:t>
                </a:r>
                <a:r>
                  <a:rPr lang="en-US" altLang="zh-CN" sz="3200" dirty="0">
                    <a:solidFill>
                      <a:srgbClr val="000000"/>
                    </a:solidFill>
                    <a:latin typeface="Times New Roman" pitchFamily="18" charset="0"/>
                    <a:ea typeface="楷体" panose="02010609060101010101" pitchFamily="49" charset="-122"/>
                    <a:cs typeface="Times New Roman" pitchFamily="18" charset="0"/>
                  </a:rPr>
                  <a:t>|=0</a:t>
                </a:r>
                <a:r>
                  <a:rPr lang="zh-CN" altLang="en-US" sz="3200" dirty="0">
                    <a:solidFill>
                      <a:srgbClr val="000000"/>
                    </a:solidFill>
                    <a:latin typeface="Times New Roman" pitchFamily="18" charset="0"/>
                    <a:ea typeface="楷体" panose="02010609060101010101" pitchFamily="49" charset="-122"/>
                    <a:cs typeface="Times New Roman" pitchFamily="18" charset="0"/>
                  </a:rPr>
                  <a:t>，则   </a:t>
                </a:r>
                <a14:m>
                  <m:oMath xmlns:m="http://schemas.openxmlformats.org/officeDocument/2006/math">
                    <m:r>
                      <a:rPr lang="zh-CN" altLang="en-US" sz="3200" i="1" dirty="0">
                        <a:solidFill>
                          <a:srgbClr val="000000"/>
                        </a:solidFill>
                        <a:latin typeface="Cambria Math"/>
                        <a:ea typeface="楷体" panose="02010609060101010101" pitchFamily="49" charset="-122"/>
                      </a:rPr>
                      <m:t> </m:t>
                    </m:r>
                  </m:oMath>
                </a14:m>
                <a:r>
                  <a:rPr lang="en-US" altLang="zh-CN" sz="3200" dirty="0">
                    <a:latin typeface="Times New Roman" pitchFamily="18" charset="0"/>
                    <a:ea typeface="楷体" panose="02010609060101010101" pitchFamily="49" charset="-122"/>
                    <a:cs typeface="Times New Roman" pitchFamily="18" charset="0"/>
                  </a:rPr>
                  <a:t>=</a:t>
                </a:r>
                <a:r>
                  <a:rPr lang="en-US" altLang="zh-CN" sz="3200" u="sng" dirty="0">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 </a:t>
                </a:r>
                <a:endParaRPr lang="en-US" altLang="zh-CN" sz="3200" dirty="0">
                  <a:solidFill>
                    <a:srgbClr val="FF0000"/>
                  </a:solidFill>
                  <a:latin typeface="Times New Roman" pitchFamily="18" charset="0"/>
                  <a:ea typeface="楷体" panose="02010609060101010101" pitchFamily="49" charset="-122"/>
                  <a:cs typeface="Times New Roman" pitchFamily="18" charset="0"/>
                </a:endParaRPr>
              </a:p>
              <a:p>
                <a:pPr eaLnBrk="1" hangingPunct="1">
                  <a:lnSpc>
                    <a:spcPct val="250000"/>
                  </a:lnSpc>
                </a:pPr>
                <a:r>
                  <a:rPr lang="zh-CN" altLang="en-US" sz="3200" dirty="0">
                    <a:solidFill>
                      <a:srgbClr val="0000FF"/>
                    </a:solidFill>
                    <a:latin typeface="Times New Roman" pitchFamily="18" charset="0"/>
                    <a:ea typeface="黑体" panose="02010609060101010101" pitchFamily="49" charset="-122"/>
                    <a:cs typeface="Times New Roman" pitchFamily="18" charset="0"/>
                  </a:rPr>
                  <a:t>解析：</a:t>
                </a:r>
                <a:r>
                  <a:rPr lang="zh-CN" altLang="en-US" sz="3200" dirty="0">
                    <a:solidFill>
                      <a:srgbClr val="000000"/>
                    </a:solidFill>
                    <a:latin typeface="Times New Roman" pitchFamily="18" charset="0"/>
                    <a:cs typeface="Times New Roman" pitchFamily="18" charset="0"/>
                  </a:rPr>
                  <a:t>由题意得</a:t>
                </a:r>
                <a:r>
                  <a:rPr lang="zh-CN" altLang="en-US" sz="3200" dirty="0">
                    <a:solidFill>
                      <a:srgbClr val="000000"/>
                    </a:solidFill>
                    <a:latin typeface="Times New Roman" pitchFamily="18" charset="0"/>
                    <a:ea typeface="楷体" panose="02010609060101010101" pitchFamily="49" charset="-122"/>
                    <a:cs typeface="Times New Roman" pitchFamily="18" charset="0"/>
                  </a:rPr>
                  <a:t>，</a:t>
                </a:r>
                <a:r>
                  <a:rPr lang="en-US" altLang="zh-CN" sz="3200" dirty="0">
                    <a:solidFill>
                      <a:srgbClr val="000000"/>
                    </a:solidFill>
                    <a:latin typeface="Times New Roman" pitchFamily="18" charset="0"/>
                    <a:ea typeface="楷体" panose="02010609060101010101" pitchFamily="49" charset="-122"/>
                    <a:cs typeface="Times New Roman" pitchFamily="18" charset="0"/>
                  </a:rPr>
                  <a:t>|2</a:t>
                </a:r>
                <a:r>
                  <a:rPr lang="en-US" altLang="zh-CN" sz="3200" i="1" dirty="0">
                    <a:solidFill>
                      <a:srgbClr val="000000"/>
                    </a:solidFill>
                    <a:latin typeface="Times New Roman" pitchFamily="18" charset="0"/>
                    <a:ea typeface="楷体" panose="02010609060101010101" pitchFamily="49" charset="-122"/>
                    <a:cs typeface="Times New Roman" pitchFamily="18" charset="0"/>
                  </a:rPr>
                  <a:t>x</a:t>
                </a:r>
                <a:r>
                  <a:rPr lang="en-US" altLang="zh-CN" sz="3200" dirty="0">
                    <a:solidFill>
                      <a:srgbClr val="000000"/>
                    </a:solidFill>
                    <a:latin typeface="Times New Roman" pitchFamily="18" charset="0"/>
                    <a:ea typeface="楷体" panose="02010609060101010101" pitchFamily="49" charset="-122"/>
                    <a:cs typeface="Times New Roman" pitchFamily="18" charset="0"/>
                  </a:rPr>
                  <a:t>+6|=0,  |3–</a:t>
                </a:r>
                <a:r>
                  <a:rPr lang="en-US" altLang="zh-CN" sz="3200" i="1" dirty="0">
                    <a:solidFill>
                      <a:srgbClr val="000000"/>
                    </a:solidFill>
                    <a:latin typeface="Times New Roman" pitchFamily="18" charset="0"/>
                    <a:ea typeface="楷体" panose="02010609060101010101" pitchFamily="49" charset="-122"/>
                    <a:cs typeface="Times New Roman" pitchFamily="18" charset="0"/>
                  </a:rPr>
                  <a:t>y</a:t>
                </a:r>
                <a:r>
                  <a:rPr lang="en-US" altLang="zh-CN" sz="3200" dirty="0">
                    <a:solidFill>
                      <a:srgbClr val="000000"/>
                    </a:solidFill>
                    <a:latin typeface="Times New Roman" pitchFamily="18" charset="0"/>
                    <a:ea typeface="楷体" panose="02010609060101010101" pitchFamily="49" charset="-122"/>
                    <a:cs typeface="Times New Roman" pitchFamily="18" charset="0"/>
                  </a:rPr>
                  <a:t>|=0,</a:t>
                </a:r>
              </a:p>
              <a:p>
                <a:pPr eaLnBrk="1" hangingPunct="1">
                  <a:lnSpc>
                    <a:spcPct val="250000"/>
                  </a:lnSpc>
                </a:pPr>
                <a:r>
                  <a:rPr lang="zh-CN" altLang="en-US" sz="3200" dirty="0">
                    <a:solidFill>
                      <a:srgbClr val="000000"/>
                    </a:solidFill>
                    <a:latin typeface="Times New Roman" pitchFamily="18" charset="0"/>
                    <a:ea typeface="楷体" panose="02010609060101010101" pitchFamily="49" charset="-122"/>
                    <a:cs typeface="Times New Roman" pitchFamily="18" charset="0"/>
                  </a:rPr>
                  <a:t>             </a:t>
                </a:r>
                <a:r>
                  <a:rPr lang="zh-CN" altLang="en-US" sz="3200" dirty="0">
                    <a:solidFill>
                      <a:srgbClr val="000000"/>
                    </a:solidFill>
                    <a:latin typeface="Times New Roman" pitchFamily="18" charset="0"/>
                    <a:cs typeface="Times New Roman" pitchFamily="18" charset="0"/>
                  </a:rPr>
                  <a:t>解得</a:t>
                </a:r>
                <a:r>
                  <a:rPr lang="es-ES" altLang="zh-CN" sz="3200" i="1" dirty="0">
                    <a:solidFill>
                      <a:srgbClr val="000000"/>
                    </a:solidFill>
                    <a:latin typeface="Times New Roman" pitchFamily="18" charset="0"/>
                    <a:ea typeface="楷体" panose="02010609060101010101" pitchFamily="49" charset="-122"/>
                    <a:cs typeface="Times New Roman" pitchFamily="18" charset="0"/>
                  </a:rPr>
                  <a:t>x </a:t>
                </a:r>
                <a:r>
                  <a:rPr lang="es-ES" altLang="zh-CN" sz="3200" dirty="0">
                    <a:solidFill>
                      <a:srgbClr val="000000"/>
                    </a:solidFill>
                    <a:latin typeface="Times New Roman" pitchFamily="18" charset="0"/>
                    <a:ea typeface="楷体" panose="02010609060101010101" pitchFamily="49" charset="-122"/>
                    <a:cs typeface="Times New Roman" pitchFamily="18" charset="0"/>
                  </a:rPr>
                  <a:t>= –3,  </a:t>
                </a:r>
                <a:r>
                  <a:rPr lang="es-ES" altLang="zh-CN" sz="3200" i="1" dirty="0">
                    <a:solidFill>
                      <a:srgbClr val="000000"/>
                    </a:solidFill>
                    <a:latin typeface="Times New Roman" pitchFamily="18" charset="0"/>
                    <a:ea typeface="楷体" panose="02010609060101010101" pitchFamily="49" charset="-122"/>
                    <a:cs typeface="Times New Roman" pitchFamily="18" charset="0"/>
                  </a:rPr>
                  <a:t>y</a:t>
                </a:r>
                <a:r>
                  <a:rPr lang="es-ES" altLang="zh-CN" sz="3200" dirty="0">
                    <a:solidFill>
                      <a:srgbClr val="000000"/>
                    </a:solidFill>
                    <a:latin typeface="Times New Roman" pitchFamily="18" charset="0"/>
                    <a:ea typeface="楷体" panose="02010609060101010101" pitchFamily="49" charset="-122"/>
                    <a:cs typeface="Times New Roman" pitchFamily="18" charset="0"/>
                  </a:rPr>
                  <a:t>=3,  </a:t>
                </a:r>
                <a:r>
                  <a:rPr lang="zh-CN" altLang="es-ES" sz="3200" dirty="0">
                    <a:solidFill>
                      <a:srgbClr val="000000"/>
                    </a:solidFill>
                    <a:latin typeface="Times New Roman" pitchFamily="18" charset="0"/>
                    <a:cs typeface="Times New Roman" pitchFamily="18" charset="0"/>
                  </a:rPr>
                  <a:t>所以</a:t>
                </a:r>
                <a14:m>
                  <m:oMath xmlns:m="http://schemas.openxmlformats.org/officeDocument/2006/math">
                    <m:r>
                      <a:rPr lang="en-US" altLang="zh-CN" sz="3200" dirty="0">
                        <a:solidFill>
                          <a:srgbClr val="000000"/>
                        </a:solidFill>
                        <a:latin typeface="Cambria Math"/>
                        <a:ea typeface="楷体" panose="02010609060101010101" pitchFamily="49" charset="-122"/>
                      </a:rPr>
                      <m:t>    </m:t>
                    </m:r>
                    <m:r>
                      <a:rPr lang="en-US" altLang="zh-CN" sz="3200" i="1" dirty="0">
                        <a:solidFill>
                          <a:srgbClr val="000000"/>
                        </a:solidFill>
                        <a:latin typeface="Cambria Math"/>
                        <a:ea typeface="楷体" panose="02010609060101010101" pitchFamily="49" charset="-122"/>
                      </a:rPr>
                      <m:t>=</m:t>
                    </m:r>
                  </m:oMath>
                </a14:m>
                <a:r>
                  <a:rPr lang="es-ES" altLang="zh-CN" sz="3200" dirty="0">
                    <a:solidFill>
                      <a:srgbClr val="000000"/>
                    </a:solidFill>
                    <a:latin typeface="Times New Roman" pitchFamily="18" charset="0"/>
                    <a:ea typeface="楷体" panose="02010609060101010101" pitchFamily="49" charset="-122"/>
                    <a:cs typeface="Times New Roman" pitchFamily="18" charset="0"/>
                  </a:rPr>
                  <a:t>        </a:t>
                </a:r>
                <a:r>
                  <a:rPr lang="en-US" altLang="zh-CN" sz="3200" dirty="0">
                    <a:solidFill>
                      <a:srgbClr val="000000"/>
                    </a:solidFill>
                    <a:latin typeface="Times New Roman" pitchFamily="18" charset="0"/>
                    <a:ea typeface="楷体" panose="02010609060101010101" pitchFamily="49" charset="-122"/>
                    <a:cs typeface="Times New Roman" pitchFamily="18" charset="0"/>
                  </a:rPr>
                  <a:t>=</a:t>
                </a:r>
                <a:r>
                  <a:rPr lang="es-ES" altLang="zh-CN" sz="3200" dirty="0">
                    <a:solidFill>
                      <a:srgbClr val="000000"/>
                    </a:solidFill>
                    <a:latin typeface="Times New Roman" pitchFamily="18" charset="0"/>
                    <a:ea typeface="楷体" panose="02010609060101010101" pitchFamily="49" charset="-122"/>
                    <a:cs typeface="Times New Roman" pitchFamily="18" charset="0"/>
                  </a:rPr>
                  <a:t> –1.</a:t>
                </a:r>
                <a:endParaRPr lang="es-ES" altLang="zh-CN" sz="3200" dirty="0">
                  <a:solidFill>
                    <a:srgbClr val="FF0000"/>
                  </a:solidFill>
                  <a:latin typeface="Times New Roman" pitchFamily="18" charset="0"/>
                  <a:ea typeface="楷体" panose="02010609060101010101" pitchFamily="49" charset="-122"/>
                  <a:cs typeface="Times New Roman" pitchFamily="18" charset="0"/>
                </a:endParaRPr>
              </a:p>
            </p:txBody>
          </p:sp>
        </mc:Choice>
        <mc:Fallback xmlns="">
          <p:sp>
            <p:nvSpPr>
              <p:cNvPr id="539650" name="文本框 539649"/>
              <p:cNvSpPr txBox="1">
                <a:spLocks noRot="1" noChangeAspect="1" noMove="1" noResize="1" noEditPoints="1" noAdjustHandles="1" noChangeArrowheads="1" noChangeShapeType="1" noTextEdit="1"/>
              </p:cNvSpPr>
              <p:nvPr/>
            </p:nvSpPr>
            <p:spPr bwMode="auto">
              <a:xfrm>
                <a:off x="1695559" y="1837261"/>
                <a:ext cx="8506402" cy="3817313"/>
              </a:xfrm>
              <a:prstGeom prst="rect">
                <a:avLst/>
              </a:prstGeom>
              <a:blipFill rotWithShape="1">
                <a:blip r:embed="rId3"/>
                <a:stretch>
                  <a:fillRect l="-14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grpSp>
        <p:nvGrpSpPr>
          <p:cNvPr id="65541" name="组合 2"/>
          <p:cNvGrpSpPr/>
          <p:nvPr/>
        </p:nvGrpSpPr>
        <p:grpSpPr bwMode="auto">
          <a:xfrm>
            <a:off x="4922944" y="1278331"/>
            <a:ext cx="3304532" cy="667734"/>
            <a:chOff x="5060" y="905"/>
            <a:chExt cx="3905" cy="788"/>
          </a:xfrm>
        </p:grpSpPr>
        <p:grpSp>
          <p:nvGrpSpPr>
            <p:cNvPr id="65546" name="组合 6"/>
            <p:cNvGrpSpPr>
              <a:grpSpLocks noChangeAspect="1"/>
            </p:cNvGrpSpPr>
            <p:nvPr/>
          </p:nvGrpSpPr>
          <p:grpSpPr bwMode="auto">
            <a:xfrm>
              <a:off x="5115" y="985"/>
              <a:ext cx="3798" cy="708"/>
              <a:chOff x="3564387" y="597378"/>
              <a:chExt cx="2247990" cy="419195"/>
            </a:xfrm>
          </p:grpSpPr>
          <p:sp>
            <p:nvSpPr>
              <p:cNvPr id="8" name="缺角矩形 7"/>
              <p:cNvSpPr/>
              <p:nvPr/>
            </p:nvSpPr>
            <p:spPr>
              <a:xfrm rot="3000000">
                <a:off x="4021947" y="597210"/>
                <a:ext cx="418644" cy="418922"/>
              </a:xfrm>
              <a:prstGeom prst="plaque">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9" name="缺角矩形 8"/>
              <p:cNvSpPr/>
              <p:nvPr/>
            </p:nvSpPr>
            <p:spPr>
              <a:xfrm rot="3000000">
                <a:off x="4479355" y="597211"/>
                <a:ext cx="418644" cy="418921"/>
              </a:xfrm>
              <a:prstGeom prst="plaque">
                <a:avLst/>
              </a:prstGeom>
              <a:solidFill>
                <a:schemeClr val="accent3">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10" name="缺角矩形 9"/>
              <p:cNvSpPr/>
              <p:nvPr/>
            </p:nvSpPr>
            <p:spPr>
              <a:xfrm rot="3000000">
                <a:off x="4936765" y="597210"/>
                <a:ext cx="418644" cy="418922"/>
              </a:xfrm>
              <a:prstGeom prst="plaqu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11" name="缺角矩形 10"/>
              <p:cNvSpPr/>
              <p:nvPr/>
            </p:nvSpPr>
            <p:spPr>
              <a:xfrm rot="3000000">
                <a:off x="3564537" y="597211"/>
                <a:ext cx="418644" cy="418921"/>
              </a:xfrm>
              <a:prstGeom prst="plaque">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sp>
            <p:nvSpPr>
              <p:cNvPr id="12" name="缺角矩形 11"/>
              <p:cNvSpPr/>
              <p:nvPr/>
            </p:nvSpPr>
            <p:spPr>
              <a:xfrm rot="3000000">
                <a:off x="5394174" y="597211"/>
                <a:ext cx="418644" cy="418921"/>
              </a:xfrm>
              <a:prstGeom prst="plaque">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latin typeface="Times New Roman" pitchFamily="18" charset="0"/>
                  <a:cs typeface="Times New Roman" pitchFamily="18" charset="0"/>
                </a:endParaRPr>
              </a:p>
            </p:txBody>
          </p:sp>
        </p:grpSp>
        <p:sp>
          <p:nvSpPr>
            <p:cNvPr id="65547" name="TextBox 15"/>
            <p:cNvSpPr txBox="1">
              <a:spLocks noChangeArrowheads="1"/>
            </p:cNvSpPr>
            <p:nvPr/>
          </p:nvSpPr>
          <p:spPr bwMode="auto">
            <a:xfrm>
              <a:off x="5060" y="905"/>
              <a:ext cx="3905" cy="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3700" dirty="0">
                  <a:solidFill>
                    <a:schemeClr val="bg1"/>
                  </a:solidFill>
                  <a:latin typeface="Times New Roman" pitchFamily="18" charset="0"/>
                  <a:cs typeface="Times New Roman" pitchFamily="18" charset="0"/>
                </a:rPr>
                <a:t>拓广探索题</a:t>
              </a:r>
              <a:endParaRPr lang="en-US" altLang="zh-CN" sz="3700" dirty="0">
                <a:solidFill>
                  <a:schemeClr val="bg1"/>
                </a:solidFill>
                <a:latin typeface="Times New Roman" pitchFamily="18" charset="0"/>
                <a:cs typeface="Times New Roman" pitchFamily="18" charset="0"/>
              </a:endParaRPr>
            </a:p>
          </p:txBody>
        </p:sp>
      </p:grpSp>
      <p:sp>
        <p:nvSpPr>
          <p:cNvPr id="2" name="TextBox 1"/>
          <p:cNvSpPr txBox="1"/>
          <p:nvPr/>
        </p:nvSpPr>
        <p:spPr>
          <a:xfrm>
            <a:off x="6225173" y="2358141"/>
            <a:ext cx="1762637" cy="615696"/>
          </a:xfrm>
          <a:prstGeom prst="rect">
            <a:avLst/>
          </a:prstGeom>
          <a:noFill/>
        </p:spPr>
        <p:txBody>
          <a:bodyPr wrap="square" lIns="121917" tIns="60958" rIns="121917" bIns="60958" rtlCol="0">
            <a:spAutoFit/>
          </a:bodyPr>
          <a:lstStyle/>
          <a:p>
            <a:r>
              <a:rPr lang="en-US" altLang="zh-CN" sz="3200" dirty="0">
                <a:solidFill>
                  <a:srgbClr val="FF0000"/>
                </a:solidFill>
                <a:latin typeface="Times New Roman" panose="02020603050405020304" pitchFamily="18" charset="0"/>
                <a:cs typeface="Times New Roman" pitchFamily="18" charset="0"/>
              </a:rPr>
              <a:t>–1</a:t>
            </a:r>
            <a:endParaRPr lang="zh-CN" altLang="en-US" sz="3200" dirty="0">
              <a:solidFill>
                <a:srgbClr val="FF0000"/>
              </a:solidFill>
              <a:latin typeface="Times New Roman" panose="02020603050405020304" pitchFamily="18" charset="0"/>
              <a:cs typeface="Times New Roman"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116448615"/>
              </p:ext>
            </p:extLst>
          </p:nvPr>
        </p:nvGraphicFramePr>
        <p:xfrm>
          <a:off x="5403675" y="2124675"/>
          <a:ext cx="403715" cy="1056245"/>
        </p:xfrm>
        <a:graphic>
          <a:graphicData uri="http://schemas.openxmlformats.org/presentationml/2006/ole">
            <mc:AlternateContent xmlns:mc="http://schemas.openxmlformats.org/markup-compatibility/2006">
              <mc:Choice xmlns:v="urn:schemas-microsoft-com:vml" Requires="v">
                <p:oleObj spid="_x0000_s30752" name="Equation" r:id="rId4" imgW="164880" imgH="431640" progId="Equation.DSMT4">
                  <p:embed/>
                </p:oleObj>
              </mc:Choice>
              <mc:Fallback>
                <p:oleObj name="Equation" r:id="rId4" imgW="164880" imgH="431640" progId="Equation.DSMT4">
                  <p:embed/>
                  <p:pic>
                    <p:nvPicPr>
                      <p:cNvPr id="0" name=""/>
                      <p:cNvPicPr/>
                      <p:nvPr/>
                    </p:nvPicPr>
                    <p:blipFill>
                      <a:blip r:embed="rId5"/>
                      <a:stretch>
                        <a:fillRect/>
                      </a:stretch>
                    </p:blipFill>
                    <p:spPr>
                      <a:xfrm>
                        <a:off x="5403675" y="2124675"/>
                        <a:ext cx="403715" cy="1056245"/>
                      </a:xfrm>
                      <a:prstGeom prst="rect">
                        <a:avLst/>
                      </a:prstGeom>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3382186556"/>
              </p:ext>
            </p:extLst>
          </p:nvPr>
        </p:nvGraphicFramePr>
        <p:xfrm>
          <a:off x="7065535" y="4602505"/>
          <a:ext cx="330665" cy="864200"/>
        </p:xfrm>
        <a:graphic>
          <a:graphicData uri="http://schemas.openxmlformats.org/presentationml/2006/ole">
            <mc:AlternateContent xmlns:mc="http://schemas.openxmlformats.org/markup-compatibility/2006">
              <mc:Choice xmlns:v="urn:schemas-microsoft-com:vml" Requires="v">
                <p:oleObj spid="_x0000_s30753" name="Equation" r:id="rId6" imgW="164880" imgH="431640" progId="Equation.DSMT4">
                  <p:embed/>
                </p:oleObj>
              </mc:Choice>
              <mc:Fallback>
                <p:oleObj name="Equation" r:id="rId6" imgW="164880" imgH="43164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5535" y="4602505"/>
                        <a:ext cx="330665" cy="86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465094229"/>
              </p:ext>
            </p:extLst>
          </p:nvPr>
        </p:nvGraphicFramePr>
        <p:xfrm>
          <a:off x="7865319" y="4679421"/>
          <a:ext cx="457140" cy="812988"/>
        </p:xfrm>
        <a:graphic>
          <a:graphicData uri="http://schemas.openxmlformats.org/presentationml/2006/ole">
            <mc:AlternateContent xmlns:mc="http://schemas.openxmlformats.org/markup-compatibility/2006">
              <mc:Choice xmlns:v="urn:schemas-microsoft-com:vml" Requires="v">
                <p:oleObj spid="_x0000_s30754" name="Equation" r:id="rId8" imgW="228600" imgH="406080" progId="Equation.DSMT4">
                  <p:embed/>
                </p:oleObj>
              </mc:Choice>
              <mc:Fallback>
                <p:oleObj name="Equation" r:id="rId8" imgW="228600" imgH="406080" progId="Equation.DSMT4">
                  <p:embed/>
                  <p:pic>
                    <p:nvPicPr>
                      <p:cNvPr id="0" name=""/>
                      <p:cNvPicPr>
                        <a:picLocks noChangeAspect="1" noChangeArrowheads="1"/>
                      </p:cNvPicPr>
                      <p:nvPr/>
                    </p:nvPicPr>
                    <p:blipFill>
                      <a:blip r:embed="rId9"/>
                      <a:srcRect/>
                      <a:stretch>
                        <a:fillRect/>
                      </a:stretch>
                    </p:blipFill>
                    <p:spPr bwMode="auto">
                      <a:xfrm>
                        <a:off x="7865319" y="4679421"/>
                        <a:ext cx="457140" cy="8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860396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39650">
                                            <p:txEl>
                                              <p:pRg st="1" end="1"/>
                                            </p:txEl>
                                          </p:spTgt>
                                        </p:tgtEl>
                                        <p:attrNameLst>
                                          <p:attrName>style.visibility</p:attrName>
                                        </p:attrNameLst>
                                      </p:cBhvr>
                                      <p:to>
                                        <p:strVal val="visible"/>
                                      </p:to>
                                    </p:set>
                                    <p:anim calcmode="lin" valueType="num">
                                      <p:cBhvr additive="base">
                                        <p:cTn id="7" dur="500" fill="hold"/>
                                        <p:tgtEl>
                                          <p:spTgt spid="53965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396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39650">
                                            <p:txEl>
                                              <p:pRg st="2" end="2"/>
                                            </p:txEl>
                                          </p:spTgt>
                                        </p:tgtEl>
                                        <p:attrNameLst>
                                          <p:attrName>style.visibility</p:attrName>
                                        </p:attrNameLst>
                                      </p:cBhvr>
                                      <p:to>
                                        <p:strVal val="visible"/>
                                      </p:to>
                                    </p:set>
                                    <p:anim calcmode="lin" valueType="num">
                                      <p:cBhvr additive="base">
                                        <p:cTn id="21" dur="500" fill="hold"/>
                                        <p:tgtEl>
                                          <p:spTgt spid="53965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3965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102290" y="1652502"/>
            <a:ext cx="3522463" cy="615549"/>
          </a:xfrm>
          <a:prstGeom prst="rect">
            <a:avLst/>
          </a:prstGeom>
          <a:ln/>
          <a:extLst/>
        </p:spPr>
        <p:style>
          <a:lnRef idx="2">
            <a:schemeClr val="accent5"/>
          </a:lnRef>
          <a:fillRef idx="1">
            <a:schemeClr val="lt1"/>
          </a:fillRef>
          <a:effectRef idx="0">
            <a:schemeClr val="accent5"/>
          </a:effectRef>
          <a:fontRef idx="minor">
            <a:schemeClr val="dk1"/>
          </a:fontRef>
        </p:style>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dirty="0">
                <a:latin typeface="+mn-lt"/>
                <a:ea typeface="黑体" panose="02010609060101010101" pitchFamily="2" charset="-122"/>
              </a:rPr>
              <a:t>有理数</a:t>
            </a:r>
            <a:r>
              <a:rPr lang="zh-CN" altLang="en-US" sz="3200" dirty="0" smtClean="0">
                <a:latin typeface="+mn-lt"/>
                <a:ea typeface="黑体" panose="02010609060101010101" pitchFamily="2" charset="-122"/>
              </a:rPr>
              <a:t>的除法运算</a:t>
            </a:r>
            <a:endParaRPr lang="zh-CN" altLang="en-US" sz="3200" dirty="0">
              <a:latin typeface="+mn-lt"/>
              <a:ea typeface="黑体" panose="02010609060101010101" pitchFamily="2" charset="-122"/>
            </a:endParaRPr>
          </a:p>
        </p:txBody>
      </p:sp>
      <p:sp>
        <p:nvSpPr>
          <p:cNvPr id="4" name="TextBox 3"/>
          <p:cNvSpPr txBox="1">
            <a:spLocks noChangeArrowheads="1"/>
          </p:cNvSpPr>
          <p:nvPr/>
        </p:nvSpPr>
        <p:spPr bwMode="auto">
          <a:xfrm>
            <a:off x="1102289" y="2604072"/>
            <a:ext cx="3522463" cy="615549"/>
          </a:xfrm>
          <a:prstGeom prst="rect">
            <a:avLst/>
          </a:prstGeom>
          <a:ln/>
          <a:extLst/>
        </p:spPr>
        <p:style>
          <a:lnRef idx="2">
            <a:schemeClr val="accent4"/>
          </a:lnRef>
          <a:fillRef idx="1">
            <a:schemeClr val="lt1"/>
          </a:fillRef>
          <a:effectRef idx="0">
            <a:schemeClr val="accent4"/>
          </a:effectRef>
          <a:fontRef idx="minor">
            <a:schemeClr val="dk1"/>
          </a:fontRef>
        </p:style>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dirty="0">
                <a:latin typeface="+mn-lt"/>
                <a:ea typeface="黑体" panose="02010609060101010101" pitchFamily="2" charset="-122"/>
              </a:rPr>
              <a:t>有理数除法法则</a:t>
            </a:r>
          </a:p>
        </p:txBody>
      </p:sp>
      <p:sp>
        <p:nvSpPr>
          <p:cNvPr id="11" name="右箭头 10"/>
          <p:cNvSpPr/>
          <p:nvPr/>
        </p:nvSpPr>
        <p:spPr bwMode="auto">
          <a:xfrm>
            <a:off x="4750453" y="2765471"/>
            <a:ext cx="433861" cy="362034"/>
          </a:xfrm>
          <a:prstGeom prst="rightArrow">
            <a:avLst/>
          </a:prstGeom>
          <a:solidFill>
            <a:schemeClr val="accent6">
              <a:lumMod val="75000"/>
              <a:alpha val="69000"/>
            </a:schemeClr>
          </a:solidFill>
          <a:ln w="9525" cap="flat" cmpd="sng" algn="ctr">
            <a:noFill/>
            <a:prstDash val="solid"/>
            <a:round/>
            <a:headEnd type="none" w="med" len="med"/>
            <a:tailEnd type="none" w="med" len="med"/>
          </a:ln>
        </p:spPr>
        <p:txBody>
          <a:bodyPr lIns="121917" tIns="60958" rIns="121917" bIns="60958"/>
          <a:lstStyle/>
          <a:p>
            <a:pPr>
              <a:defRPr/>
            </a:pPr>
            <a:endParaRPr lang="zh-CN" altLang="en-US" sz="3200">
              <a:latin typeface="+mn-lt"/>
            </a:endParaRPr>
          </a:p>
        </p:txBody>
      </p:sp>
      <p:grpSp>
        <p:nvGrpSpPr>
          <p:cNvPr id="9" name="组合 8"/>
          <p:cNvGrpSpPr/>
          <p:nvPr/>
        </p:nvGrpSpPr>
        <p:grpSpPr>
          <a:xfrm>
            <a:off x="5247805" y="2005413"/>
            <a:ext cx="6727317" cy="2803863"/>
            <a:chOff x="3557587" y="487363"/>
            <a:chExt cx="5046145" cy="2102410"/>
          </a:xfrm>
        </p:grpSpPr>
        <p:sp>
          <p:nvSpPr>
            <p:cNvPr id="5" name="TextBox 4"/>
            <p:cNvSpPr txBox="1">
              <a:spLocks noChangeArrowheads="1"/>
            </p:cNvSpPr>
            <p:nvPr/>
          </p:nvSpPr>
          <p:spPr bwMode="auto">
            <a:xfrm>
              <a:off x="3557587" y="512763"/>
              <a:ext cx="5046145" cy="2077010"/>
            </a:xfrm>
            <a:prstGeom prst="rect">
              <a:avLst/>
            </a:prstGeom>
            <a:noFill/>
            <a:ln w="25400">
              <a:solidFill>
                <a:srgbClr val="404040">
                  <a:alpha val="54117"/>
                </a:srgbClr>
              </a:solidFill>
              <a:rou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b="1" dirty="0">
                  <a:latin typeface="Times New Roman" panose="02020603050405020304" pitchFamily="18" charset="0"/>
                </a:rPr>
                <a:t>1</a:t>
              </a:r>
              <a:r>
                <a:rPr lang="en-US" altLang="zh-CN" b="1" dirty="0" smtClean="0">
                  <a:latin typeface="Times New Roman" panose="02020603050405020304" pitchFamily="18" charset="0"/>
                </a:rPr>
                <a:t>.</a:t>
              </a:r>
              <a:endParaRPr lang="en-US" altLang="zh-CN" b="1" dirty="0">
                <a:latin typeface="Times New Roman" panose="02020603050405020304" pitchFamily="18" charset="0"/>
              </a:endParaRPr>
            </a:p>
            <a:p>
              <a:pPr eaLnBrk="1" hangingPunct="1">
                <a:lnSpc>
                  <a:spcPct val="150000"/>
                </a:lnSpc>
              </a:pPr>
              <a:r>
                <a:rPr lang="en-US" altLang="zh-CN" b="1" dirty="0">
                  <a:latin typeface="Times New Roman" panose="02020603050405020304" pitchFamily="18" charset="0"/>
                </a:rPr>
                <a:t>2</a:t>
              </a:r>
              <a:r>
                <a:rPr lang="en-US" altLang="zh-CN" b="1" dirty="0" smtClean="0">
                  <a:latin typeface="Times New Roman" panose="02020603050405020304" pitchFamily="18" charset="0"/>
                </a:rPr>
                <a:t>. </a:t>
              </a:r>
              <a:r>
                <a:rPr lang="zh-CN" altLang="en-US" b="1" dirty="0" smtClean="0">
                  <a:latin typeface="黑体" pitchFamily="49" charset="-122"/>
                  <a:ea typeface="黑体" pitchFamily="49" charset="-122"/>
                </a:rPr>
                <a:t>两</a:t>
              </a:r>
              <a:r>
                <a:rPr lang="zh-CN" altLang="en-US" b="1" dirty="0">
                  <a:latin typeface="黑体" pitchFamily="49" charset="-122"/>
                  <a:ea typeface="黑体" pitchFamily="49" charset="-122"/>
                </a:rPr>
                <a:t>数相除，同号得</a:t>
              </a:r>
              <a:r>
                <a:rPr lang="zh-CN" altLang="en-US" b="1" dirty="0">
                  <a:solidFill>
                    <a:srgbClr val="FF0000"/>
                  </a:solidFill>
                  <a:latin typeface="黑体" pitchFamily="49" charset="-122"/>
                  <a:ea typeface="黑体" pitchFamily="49" charset="-122"/>
                </a:rPr>
                <a:t>正</a:t>
              </a:r>
              <a:r>
                <a:rPr lang="zh-CN" altLang="en-US" b="1" dirty="0">
                  <a:latin typeface="黑体" pitchFamily="49" charset="-122"/>
                  <a:ea typeface="黑体" pitchFamily="49" charset="-122"/>
                </a:rPr>
                <a:t>，异号得</a:t>
              </a:r>
              <a:r>
                <a:rPr lang="zh-CN" altLang="en-US" b="1" dirty="0">
                  <a:solidFill>
                    <a:srgbClr val="FF0000"/>
                  </a:solidFill>
                  <a:latin typeface="黑体" pitchFamily="49" charset="-122"/>
                  <a:ea typeface="黑体" pitchFamily="49" charset="-122"/>
                </a:rPr>
                <a:t>负</a:t>
              </a:r>
              <a:r>
                <a:rPr lang="zh-CN" altLang="en-US" b="1" dirty="0">
                  <a:latin typeface="黑体" pitchFamily="49" charset="-122"/>
                  <a:ea typeface="黑体" pitchFamily="49" charset="-122"/>
                </a:rPr>
                <a:t>，并把绝对值相</a:t>
              </a:r>
              <a:r>
                <a:rPr lang="zh-CN" altLang="en-US" b="1" dirty="0">
                  <a:solidFill>
                    <a:srgbClr val="FF0000"/>
                  </a:solidFill>
                  <a:latin typeface="黑体" pitchFamily="49" charset="-122"/>
                  <a:ea typeface="黑体" pitchFamily="49" charset="-122"/>
                </a:rPr>
                <a:t>除</a:t>
              </a:r>
              <a:r>
                <a:rPr lang="en-US" altLang="zh-CN" b="1" dirty="0" smtClean="0">
                  <a:latin typeface="黑体" pitchFamily="49" charset="-122"/>
                  <a:ea typeface="黑体" pitchFamily="49" charset="-122"/>
                </a:rPr>
                <a:t>.0</a:t>
              </a:r>
              <a:r>
                <a:rPr lang="zh-CN" altLang="en-US" b="1" dirty="0">
                  <a:latin typeface="黑体" pitchFamily="49" charset="-122"/>
                  <a:ea typeface="黑体" pitchFamily="49" charset="-122"/>
                </a:rPr>
                <a:t>除以任何一个不等于</a:t>
              </a:r>
              <a:r>
                <a:rPr lang="en-US" altLang="zh-CN" b="1" dirty="0">
                  <a:latin typeface="黑体" pitchFamily="49" charset="-122"/>
                  <a:ea typeface="黑体" pitchFamily="49" charset="-122"/>
                </a:rPr>
                <a:t>0</a:t>
              </a:r>
              <a:r>
                <a:rPr lang="zh-CN" altLang="en-US" b="1" dirty="0">
                  <a:latin typeface="黑体" pitchFamily="49" charset="-122"/>
                  <a:ea typeface="黑体" pitchFamily="49" charset="-122"/>
                </a:rPr>
                <a:t>的数，都得</a:t>
              </a:r>
              <a:r>
                <a:rPr lang="en-US" altLang="zh-CN" b="1" dirty="0">
                  <a:solidFill>
                    <a:srgbClr val="FF0000"/>
                  </a:solidFill>
                  <a:latin typeface="Times New Roman" panose="02020603050405020304" pitchFamily="18" charset="0"/>
                </a:rPr>
                <a:t>0</a:t>
              </a:r>
              <a:r>
                <a:rPr lang="en-US" altLang="zh-CN" sz="2700" dirty="0">
                  <a:solidFill>
                    <a:srgbClr val="FF0000"/>
                  </a:solidFill>
                  <a:latin typeface="Times New Roman" panose="02020603050405020304" pitchFamily="18" charset="0"/>
                </a:rPr>
                <a:t> .</a:t>
              </a:r>
              <a:endParaRPr lang="zh-CN" altLang="en-US" sz="2700" dirty="0">
                <a:solidFill>
                  <a:srgbClr val="FF0000"/>
                </a:solidFill>
                <a:latin typeface="Times New Roman" panose="02020603050405020304" pitchFamily="18" charset="0"/>
              </a:endParaRPr>
            </a:p>
          </p:txBody>
        </p:sp>
        <p:graphicFrame>
          <p:nvGraphicFramePr>
            <p:cNvPr id="2" name="对象 1"/>
            <p:cNvGraphicFramePr>
              <a:graphicFrameLocks noChangeAspect="1"/>
            </p:cNvGraphicFramePr>
            <p:nvPr>
              <p:extLst>
                <p:ext uri="{D42A27DB-BD31-4B8C-83A1-F6EECF244321}">
                  <p14:modId xmlns:p14="http://schemas.microsoft.com/office/powerpoint/2010/main" val="905187666"/>
                </p:ext>
              </p:extLst>
            </p:nvPr>
          </p:nvGraphicFramePr>
          <p:xfrm>
            <a:off x="3864767" y="487363"/>
            <a:ext cx="1855125" cy="612000"/>
          </p:xfrm>
          <a:graphic>
            <a:graphicData uri="http://schemas.openxmlformats.org/presentationml/2006/ole">
              <mc:AlternateContent xmlns:mc="http://schemas.openxmlformats.org/markup-compatibility/2006">
                <mc:Choice xmlns:v="urn:schemas-microsoft-com:vml" Requires="v">
                  <p:oleObj spid="_x0000_s31756" name="Equation" r:id="rId3" imgW="1231560" imgH="406080" progId="Equation.DSMT4">
                    <p:embed/>
                  </p:oleObj>
                </mc:Choice>
                <mc:Fallback>
                  <p:oleObj name="Equation" r:id="rId3" imgW="1231560" imgH="406080" progId="Equation.DSMT4">
                    <p:embed/>
                    <p:pic>
                      <p:nvPicPr>
                        <p:cNvPr id="0" name=""/>
                        <p:cNvPicPr/>
                        <p:nvPr/>
                      </p:nvPicPr>
                      <p:blipFill>
                        <a:blip r:embed="rId4"/>
                        <a:stretch>
                          <a:fillRect/>
                        </a:stretch>
                      </p:blipFill>
                      <p:spPr>
                        <a:xfrm>
                          <a:off x="3864767" y="487363"/>
                          <a:ext cx="1855125" cy="612000"/>
                        </a:xfrm>
                        <a:prstGeom prst="rect">
                          <a:avLst/>
                        </a:prstGeom>
                      </p:spPr>
                    </p:pic>
                  </p:oleObj>
                </mc:Fallback>
              </mc:AlternateContent>
            </a:graphicData>
          </a:graphic>
        </p:graphicFrame>
      </p:grpSp>
    </p:spTree>
    <p:extLst>
      <p:ext uri="{BB962C8B-B14F-4D97-AF65-F5344CB8AC3E}">
        <p14:creationId xmlns:p14="http://schemas.microsoft.com/office/powerpoint/2010/main" val="20904889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11"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87311" y="2593176"/>
            <a:ext cx="7981640" cy="824261"/>
          </a:xfrm>
          <a:prstGeom prst="rect">
            <a:avLst/>
          </a:prstGeom>
          <a:noFill/>
        </p:spPr>
        <p:txBody>
          <a:bodyPr wrap="square" lIns="121917" tIns="60958" rIns="121917" bIns="60958" rtlCol="0">
            <a:spAutoFit/>
          </a:bodyPr>
          <a:lstStyle/>
          <a:p>
            <a:pPr algn="ctr">
              <a:lnSpc>
                <a:spcPct val="150000"/>
              </a:lnSpc>
            </a:pPr>
            <a:r>
              <a:rPr lang="zh-CN" altLang="en-US" sz="3600" b="0" dirty="0" smtClean="0">
                <a:solidFill>
                  <a:prstClr val="white"/>
                </a:solidFill>
                <a:latin typeface="黑体" pitchFamily="49" charset="-122"/>
                <a:ea typeface="黑体" pitchFamily="49" charset="-122"/>
              </a:rPr>
              <a:t>完成课后练习题</a:t>
            </a:r>
            <a:r>
              <a:rPr lang="en-US" altLang="zh-CN" sz="3600" b="0" dirty="0" smtClean="0">
                <a:solidFill>
                  <a:prstClr val="white"/>
                </a:solidFill>
                <a:latin typeface="黑体" pitchFamily="49" charset="-122"/>
                <a:ea typeface="黑体" pitchFamily="49" charset="-122"/>
              </a:rPr>
              <a:t>.</a:t>
            </a:r>
            <a:endParaRPr lang="zh-CN" altLang="en-US" sz="3600" b="0" dirty="0">
              <a:solidFill>
                <a:prstClr val="white"/>
              </a:solidFill>
              <a:latin typeface="黑体" pitchFamily="49" charset="-122"/>
              <a:ea typeface="黑体" pitchFamily="49" charset="-122"/>
            </a:endParaRPr>
          </a:p>
        </p:txBody>
      </p:sp>
    </p:spTree>
    <p:extLst>
      <p:ext uri="{BB962C8B-B14F-4D97-AF65-F5344CB8AC3E}">
        <p14:creationId xmlns:p14="http://schemas.microsoft.com/office/powerpoint/2010/main" val="6407285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文本框 5"/>
          <p:cNvSpPr txBox="1">
            <a:spLocks noChangeArrowheads="1"/>
          </p:cNvSpPr>
          <p:nvPr/>
        </p:nvSpPr>
        <p:spPr bwMode="auto">
          <a:xfrm>
            <a:off x="898579" y="1397549"/>
            <a:ext cx="6847941" cy="455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20000"/>
              </a:spcBef>
            </a:pPr>
            <a:r>
              <a:rPr lang="zh-CN" altLang="en-US" sz="3200" dirty="0">
                <a:latin typeface="Times New Roman" pitchFamily="18" charset="0"/>
                <a:cs typeface="Times New Roman" pitchFamily="18" charset="0"/>
                <a:sym typeface="微软雅黑" panose="020B0503020204020204" pitchFamily="34" charset="-122"/>
              </a:rPr>
              <a:t>    </a:t>
            </a:r>
            <a:r>
              <a:rPr lang="zh-CN" altLang="en-US" sz="3200" dirty="0">
                <a:latin typeface="Times New Roman" pitchFamily="18" charset="0"/>
                <a:ea typeface="楷体" pitchFamily="49" charset="-122"/>
                <a:cs typeface="Times New Roman" pitchFamily="18" charset="0"/>
                <a:sym typeface="微软雅黑" panose="020B0503020204020204" pitchFamily="34" charset="-122"/>
              </a:rPr>
              <a:t>根据实验测定，高度每增加</a:t>
            </a:r>
            <a:r>
              <a:rPr lang="en-US" altLang="zh-CN" sz="3200" dirty="0">
                <a:latin typeface="Times New Roman" pitchFamily="18" charset="0"/>
                <a:ea typeface="楷体" pitchFamily="49" charset="-122"/>
                <a:cs typeface="Times New Roman" pitchFamily="18" charset="0"/>
                <a:sym typeface="微软雅黑" panose="020B0503020204020204" pitchFamily="34" charset="-122"/>
              </a:rPr>
              <a:t>1km</a:t>
            </a:r>
            <a:r>
              <a:rPr lang="zh-CN" altLang="en-US" sz="3200" dirty="0">
                <a:latin typeface="Times New Roman" pitchFamily="18" charset="0"/>
                <a:ea typeface="楷体" pitchFamily="49" charset="-122"/>
                <a:cs typeface="Times New Roman" pitchFamily="18" charset="0"/>
                <a:sym typeface="微软雅黑" panose="020B0503020204020204" pitchFamily="34" charset="-122"/>
              </a:rPr>
              <a:t>，气温大概下降</a:t>
            </a:r>
            <a:r>
              <a:rPr lang="en-US" altLang="zh-CN" sz="3200" dirty="0">
                <a:latin typeface="Times New Roman" pitchFamily="18" charset="0"/>
                <a:ea typeface="楷体" pitchFamily="49" charset="-122"/>
                <a:cs typeface="Times New Roman" pitchFamily="18" charset="0"/>
                <a:sym typeface="微软雅黑" panose="020B0503020204020204" pitchFamily="34" charset="-122"/>
              </a:rPr>
              <a:t>6℃. </a:t>
            </a:r>
            <a:r>
              <a:rPr lang="zh-CN" altLang="en-US" sz="3200" dirty="0">
                <a:latin typeface="Times New Roman" pitchFamily="18" charset="0"/>
                <a:ea typeface="楷体" pitchFamily="49" charset="-122"/>
                <a:cs typeface="Times New Roman" pitchFamily="18" charset="0"/>
                <a:sym typeface="微软雅黑" panose="020B0503020204020204" pitchFamily="34" charset="-122"/>
              </a:rPr>
              <a:t>某登山运动员攀登某高峰的途中发回信息，报告他所在高度的温度是</a:t>
            </a:r>
            <a:r>
              <a:rPr lang="en-US" altLang="zh-CN" sz="3200" dirty="0">
                <a:latin typeface="Times New Roman" pitchFamily="18" charset="0"/>
                <a:ea typeface="楷体" pitchFamily="49" charset="-122"/>
                <a:cs typeface="Times New Roman" pitchFamily="18" charset="0"/>
                <a:sym typeface="微软雅黑" panose="020B0503020204020204" pitchFamily="34" charset="-122"/>
              </a:rPr>
              <a:t>-15℃</a:t>
            </a:r>
            <a:r>
              <a:rPr lang="zh-CN" altLang="en-US" sz="3200" dirty="0">
                <a:latin typeface="Times New Roman" pitchFamily="18" charset="0"/>
                <a:ea typeface="楷体" pitchFamily="49" charset="-122"/>
                <a:cs typeface="Times New Roman" pitchFamily="18" charset="0"/>
                <a:sym typeface="微软雅黑" panose="020B0503020204020204" pitchFamily="34" charset="-122"/>
              </a:rPr>
              <a:t>，当时地面气温为</a:t>
            </a:r>
            <a:r>
              <a:rPr lang="en-US" altLang="zh-CN" sz="3200" dirty="0">
                <a:latin typeface="Times New Roman" pitchFamily="18" charset="0"/>
                <a:ea typeface="楷体" pitchFamily="49" charset="-122"/>
                <a:cs typeface="Times New Roman" pitchFamily="18" charset="0"/>
                <a:sym typeface="微软雅黑" panose="020B0503020204020204" pitchFamily="34" charset="-122"/>
              </a:rPr>
              <a:t>3℃. </a:t>
            </a:r>
            <a:r>
              <a:rPr lang="zh-CN" altLang="en-US" sz="3200" dirty="0">
                <a:latin typeface="Times New Roman" pitchFamily="18" charset="0"/>
                <a:ea typeface="楷体" pitchFamily="49" charset="-122"/>
                <a:cs typeface="Times New Roman" pitchFamily="18" charset="0"/>
                <a:sym typeface="微软雅黑" panose="020B0503020204020204" pitchFamily="34" charset="-122"/>
              </a:rPr>
              <a:t>请问你能确定登山运动员所在的位置高度吗</a:t>
            </a:r>
            <a:r>
              <a:rPr lang="en-US" altLang="zh-CN" sz="3200" dirty="0">
                <a:latin typeface="Times New Roman" pitchFamily="18" charset="0"/>
                <a:ea typeface="楷体" pitchFamily="49" charset="-122"/>
                <a:cs typeface="Times New Roman" pitchFamily="18" charset="0"/>
                <a:sym typeface="微软雅黑" panose="020B0503020204020204" pitchFamily="34" charset="-122"/>
              </a:rPr>
              <a:t>?</a:t>
            </a:r>
          </a:p>
        </p:txBody>
      </p:sp>
      <p:pic>
        <p:nvPicPr>
          <p:cNvPr id="829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8252" y="1592340"/>
            <a:ext cx="3123793" cy="4166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20286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48" name="组合 4"/>
          <p:cNvGrpSpPr/>
          <p:nvPr/>
        </p:nvGrpSpPr>
        <p:grpSpPr bwMode="auto">
          <a:xfrm>
            <a:off x="2996012" y="1403817"/>
            <a:ext cx="1803544" cy="531401"/>
            <a:chOff x="3485" y="1168"/>
            <a:chExt cx="2130" cy="627"/>
          </a:xfrm>
        </p:grpSpPr>
        <p:sp>
          <p:nvSpPr>
            <p:cNvPr id="6" name="圆角矩形 5"/>
            <p:cNvSpPr/>
            <p:nvPr/>
          </p:nvSpPr>
          <p:spPr>
            <a:xfrm>
              <a:off x="3485" y="1168"/>
              <a:ext cx="2130" cy="627"/>
            </a:xfrm>
            <a:prstGeom prst="round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47156" name="矩形 1"/>
            <p:cNvSpPr>
              <a:spLocks noChangeArrowheads="1"/>
            </p:cNvSpPr>
            <p:nvPr/>
          </p:nvSpPr>
          <p:spPr bwMode="auto">
            <a:xfrm>
              <a:off x="3754" y="1194"/>
              <a:ext cx="1678"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zh-CN" altLang="en-US" sz="3200" dirty="0">
                  <a:solidFill>
                    <a:schemeClr val="bg1"/>
                  </a:solidFill>
                  <a:latin typeface="Times New Roman" panose="02020603050405020304" pitchFamily="18" charset="0"/>
                  <a:ea typeface="黑体" panose="02010609060101010101" pitchFamily="2" charset="-122"/>
                </a:rPr>
                <a:t>知识</a:t>
              </a:r>
              <a:r>
                <a:rPr lang="zh-CN" altLang="en-US" sz="3200" dirty="0" smtClean="0">
                  <a:solidFill>
                    <a:schemeClr val="bg1"/>
                  </a:solidFill>
                  <a:latin typeface="Times New Roman" panose="02020603050405020304" pitchFamily="18" charset="0"/>
                  <a:ea typeface="黑体" panose="02010609060101010101" pitchFamily="2" charset="-122"/>
                </a:rPr>
                <a:t>点</a:t>
              </a:r>
              <a:endParaRPr lang="zh-CN" altLang="en-US" sz="3200" dirty="0">
                <a:solidFill>
                  <a:schemeClr val="bg1"/>
                </a:solidFill>
                <a:latin typeface="Times New Roman" panose="02020603050405020304" pitchFamily="18" charset="0"/>
                <a:ea typeface="黑体" panose="02010609060101010101" pitchFamily="2" charset="-122"/>
              </a:endParaRPr>
            </a:p>
          </p:txBody>
        </p:sp>
      </p:grpSp>
      <p:sp>
        <p:nvSpPr>
          <p:cNvPr id="47149" name="文本框 6151"/>
          <p:cNvSpPr txBox="1">
            <a:spLocks noChangeArrowheads="1"/>
          </p:cNvSpPr>
          <p:nvPr/>
        </p:nvSpPr>
        <p:spPr bwMode="auto">
          <a:xfrm>
            <a:off x="5012933" y="1331166"/>
            <a:ext cx="4783167"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latin typeface="黑体" panose="02010609060101010101" pitchFamily="2" charset="-122"/>
                <a:ea typeface="黑体" panose="02010609060101010101" pitchFamily="2" charset="-122"/>
                <a:sym typeface="宋体" panose="02010600030101010101" pitchFamily="2" charset="-122"/>
              </a:rPr>
              <a:t>有理数的除法及分数化简</a:t>
            </a:r>
          </a:p>
        </p:txBody>
      </p:sp>
      <p:sp>
        <p:nvSpPr>
          <p:cNvPr id="36" name="文本框 5"/>
          <p:cNvSpPr txBox="1">
            <a:spLocks noChangeArrowheads="1"/>
          </p:cNvSpPr>
          <p:nvPr/>
        </p:nvSpPr>
        <p:spPr bwMode="auto">
          <a:xfrm>
            <a:off x="1100488" y="2125885"/>
            <a:ext cx="10281614" cy="2962345"/>
          </a:xfrm>
          <a:prstGeom prst="rect">
            <a:avLst/>
          </a:prstGeom>
          <a:noFill/>
          <a:ln w="28575">
            <a:solidFill>
              <a:srgbClr val="FF00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159946" eaLnBrk="1" hangingPunct="1">
              <a:lnSpc>
                <a:spcPct val="150000"/>
              </a:lnSpc>
              <a:spcBef>
                <a:spcPct val="20000"/>
              </a:spcBef>
            </a:pPr>
            <a:r>
              <a:rPr lang="en-US" altLang="zh-CN" sz="3200" dirty="0">
                <a:solidFill>
                  <a:srgbClr val="0000FF"/>
                </a:solidFill>
                <a:latin typeface="Times New Roman" pitchFamily="18" charset="0"/>
                <a:ea typeface="黑体" pitchFamily="49" charset="-122"/>
                <a:sym typeface="微软雅黑" panose="020B0503020204020204" pitchFamily="34" charset="-122"/>
              </a:rPr>
              <a:t>【</a:t>
            </a:r>
            <a:r>
              <a:rPr lang="zh-CN" altLang="en-US" sz="3200" dirty="0">
                <a:solidFill>
                  <a:srgbClr val="0000FF"/>
                </a:solidFill>
                <a:latin typeface="Times New Roman" pitchFamily="18" charset="0"/>
                <a:ea typeface="黑体" pitchFamily="49" charset="-122"/>
                <a:sym typeface="微软雅黑" panose="020B0503020204020204" pitchFamily="34" charset="-122"/>
              </a:rPr>
              <a:t>想一想</a:t>
            </a:r>
            <a:r>
              <a:rPr lang="en-US" altLang="zh-CN" sz="3200" dirty="0">
                <a:solidFill>
                  <a:srgbClr val="0000FF"/>
                </a:solidFill>
                <a:latin typeface="Times New Roman" pitchFamily="18" charset="0"/>
                <a:ea typeface="黑体" pitchFamily="49" charset="-122"/>
                <a:sym typeface="微软雅黑" panose="020B0503020204020204" pitchFamily="34" charset="-122"/>
              </a:rPr>
              <a:t>】</a:t>
            </a:r>
            <a:r>
              <a:rPr lang="zh-CN" altLang="en-US" sz="3200" dirty="0">
                <a:latin typeface="楷体" panose="02010609060101010101" pitchFamily="49" charset="-122"/>
                <a:ea typeface="楷体" panose="02010609060101010101" pitchFamily="49" charset="-122"/>
                <a:sym typeface="微软雅黑" panose="020B0503020204020204" pitchFamily="34" charset="-122"/>
              </a:rPr>
              <a:t>我们在前面学习有理数的减法时，是借助于逆运算把它转化为加法来进行的</a:t>
            </a:r>
            <a:r>
              <a:rPr lang="en-US" altLang="zh-CN" sz="3200" dirty="0">
                <a:latin typeface="楷体" panose="02010609060101010101" pitchFamily="49" charset="-122"/>
                <a:ea typeface="楷体" panose="02010609060101010101" pitchFamily="49" charset="-122"/>
                <a:sym typeface="微软雅黑" panose="020B0503020204020204" pitchFamily="34" charset="-122"/>
              </a:rPr>
              <a:t>.</a:t>
            </a:r>
            <a:r>
              <a:rPr lang="zh-CN" altLang="en-US" sz="3200" dirty="0">
                <a:latin typeface="楷体" panose="02010609060101010101" pitchFamily="49" charset="-122"/>
                <a:ea typeface="楷体" panose="02010609060101010101" pitchFamily="49" charset="-122"/>
                <a:sym typeface="微软雅黑" panose="020B0503020204020204" pitchFamily="34" charset="-122"/>
              </a:rPr>
              <a:t>大家知道除法的逆运算是乘法，那么有理数的除法运算是不是也可以借助于逆运算转化为乘法来进行呢？</a:t>
            </a:r>
            <a:endParaRPr lang="en-US" altLang="en-US" sz="3200" dirty="0">
              <a:latin typeface="楷体" panose="02010609060101010101" pitchFamily="49" charset="-122"/>
              <a:ea typeface="楷体" panose="02010609060101010101" pitchFamily="49" charset="-122"/>
            </a:endParaRPr>
          </a:p>
        </p:txBody>
      </p:sp>
      <p:sp>
        <p:nvSpPr>
          <p:cNvPr id="11" name="文本框 201764"/>
          <p:cNvSpPr txBox="1">
            <a:spLocks noChangeArrowheads="1"/>
          </p:cNvSpPr>
          <p:nvPr/>
        </p:nvSpPr>
        <p:spPr bwMode="auto">
          <a:xfrm>
            <a:off x="2498274" y="5297006"/>
            <a:ext cx="7765038"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3200" dirty="0">
                <a:solidFill>
                  <a:srgbClr val="000000"/>
                </a:solidFill>
                <a:latin typeface="楷体" pitchFamily="49" charset="-122"/>
                <a:ea typeface="楷体" pitchFamily="49" charset="-122"/>
                <a:cs typeface="Times New Roman"/>
              </a:rPr>
              <a:t>引入负数后，如何计算有理数的除法呢？</a:t>
            </a:r>
            <a:endParaRPr lang="zh-CN" altLang="en-US" sz="2800" dirty="0">
              <a:solidFill>
                <a:srgbClr val="FF0000"/>
              </a:solidFill>
              <a:latin typeface="楷体" pitchFamily="49" charset="-122"/>
              <a:ea typeface="楷体" pitchFamily="49" charset="-122"/>
            </a:endParaRPr>
          </a:p>
        </p:txBody>
      </p:sp>
    </p:spTree>
    <p:extLst>
      <p:ext uri="{BB962C8B-B14F-4D97-AF65-F5344CB8AC3E}">
        <p14:creationId xmlns:p14="http://schemas.microsoft.com/office/powerpoint/2010/main" val="42811596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文本框 201729"/>
          <p:cNvSpPr txBox="1">
            <a:spLocks noChangeArrowheads="1"/>
          </p:cNvSpPr>
          <p:nvPr/>
        </p:nvSpPr>
        <p:spPr bwMode="auto">
          <a:xfrm>
            <a:off x="1194156" y="1829978"/>
            <a:ext cx="9949153" cy="553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2800" dirty="0">
                <a:solidFill>
                  <a:srgbClr val="000000"/>
                </a:solidFill>
                <a:latin typeface="Times New Roman" pitchFamily="18" charset="0"/>
                <a:cs typeface="Times New Roman" pitchFamily="18" charset="0"/>
              </a:rPr>
              <a:t>根据除法意义，这就是要求一个数，使它与</a:t>
            </a:r>
            <a:r>
              <a:rPr lang="en-US" altLang="zh-CN" sz="2800" dirty="0">
                <a:solidFill>
                  <a:srgbClr val="000000"/>
                </a:solidFill>
                <a:latin typeface="Times New Roman" pitchFamily="18" charset="0"/>
                <a:cs typeface="Times New Roman" pitchFamily="18" charset="0"/>
              </a:rPr>
              <a:t>-4</a:t>
            </a:r>
            <a:r>
              <a:rPr lang="zh-CN" altLang="zh-CN" sz="2800" dirty="0">
                <a:solidFill>
                  <a:srgbClr val="000000"/>
                </a:solidFill>
                <a:latin typeface="Times New Roman" pitchFamily="18" charset="0"/>
                <a:cs typeface="Times New Roman" pitchFamily="18" charset="0"/>
              </a:rPr>
              <a:t>相乘得</a:t>
            </a:r>
            <a:r>
              <a:rPr lang="en-US" altLang="zh-CN" sz="2800" dirty="0">
                <a:solidFill>
                  <a:srgbClr val="000000"/>
                </a:solidFill>
                <a:latin typeface="Times New Roman" pitchFamily="18" charset="0"/>
                <a:cs typeface="Times New Roman" pitchFamily="18" charset="0"/>
              </a:rPr>
              <a:t>8</a:t>
            </a:r>
            <a:r>
              <a:rPr lang="zh-CN" altLang="en-US" sz="2800" dirty="0">
                <a:solidFill>
                  <a:srgbClr val="000000"/>
                </a:solidFill>
                <a:latin typeface="Times New Roman" pitchFamily="18" charset="0"/>
                <a:cs typeface="Times New Roman" pitchFamily="18" charset="0"/>
              </a:rPr>
              <a:t>。</a:t>
            </a:r>
            <a:endParaRPr lang="en-US" altLang="zh-CN" sz="2800" dirty="0">
              <a:latin typeface="Times New Roman" pitchFamily="18" charset="0"/>
              <a:cs typeface="Times New Roman" pitchFamily="18" charset="0"/>
            </a:endParaRPr>
          </a:p>
        </p:txBody>
      </p:sp>
      <p:sp>
        <p:nvSpPr>
          <p:cNvPr id="19" name="矩形 18"/>
          <p:cNvSpPr/>
          <p:nvPr/>
        </p:nvSpPr>
        <p:spPr>
          <a:xfrm>
            <a:off x="851303" y="2428962"/>
            <a:ext cx="5956583" cy="1333951"/>
          </a:xfrm>
          <a:prstGeom prst="rect">
            <a:avLst/>
          </a:prstGeom>
        </p:spPr>
        <p:txBody>
          <a:bodyPr wrap="square" lIns="121917" tIns="60958" rIns="121917" bIns="60958">
            <a:spAutoFit/>
          </a:bodyPr>
          <a:lstStyle/>
          <a:p>
            <a:pPr indent="406390" algn="just">
              <a:lnSpc>
                <a:spcPct val="150000"/>
              </a:lnSpc>
              <a:spcAft>
                <a:spcPts val="0"/>
              </a:spcAft>
            </a:pPr>
            <a:r>
              <a:rPr lang="zh-CN" altLang="zh-CN" sz="2800" kern="100" dirty="0">
                <a:solidFill>
                  <a:srgbClr val="000000"/>
                </a:solidFill>
                <a:latin typeface="Times New Roman" pitchFamily="18" charset="0"/>
                <a:cs typeface="Times New Roman" pitchFamily="18" charset="0"/>
              </a:rPr>
              <a:t>因为 （</a:t>
            </a:r>
            <a:r>
              <a:rPr lang="en-US" altLang="zh-CN" sz="2800" kern="100" dirty="0">
                <a:solidFill>
                  <a:srgbClr val="000000"/>
                </a:solidFill>
                <a:latin typeface="Times New Roman" pitchFamily="18" charset="0"/>
                <a:cs typeface="Times New Roman" pitchFamily="18" charset="0"/>
              </a:rPr>
              <a:t>- 2</a:t>
            </a:r>
            <a:r>
              <a:rPr lang="zh-CN" altLang="zh-CN" sz="2800" kern="100" dirty="0">
                <a:solidFill>
                  <a:srgbClr val="000000"/>
                </a:solidFill>
                <a:latin typeface="Times New Roman" pitchFamily="18" charset="0"/>
                <a:cs typeface="Times New Roman" pitchFamily="18" charset="0"/>
              </a:rPr>
              <a:t>）×（</a:t>
            </a:r>
            <a:r>
              <a:rPr lang="en-US" altLang="zh-CN" sz="2800" kern="100" dirty="0">
                <a:solidFill>
                  <a:srgbClr val="000000"/>
                </a:solidFill>
                <a:latin typeface="Times New Roman" pitchFamily="18" charset="0"/>
                <a:cs typeface="Times New Roman" pitchFamily="18" charset="0"/>
              </a:rPr>
              <a:t>- 4</a:t>
            </a:r>
            <a:r>
              <a:rPr lang="zh-CN" altLang="zh-CN" sz="2800" kern="100" dirty="0">
                <a:solidFill>
                  <a:srgbClr val="000000"/>
                </a:solidFill>
                <a:latin typeface="Times New Roman" pitchFamily="18" charset="0"/>
                <a:cs typeface="Times New Roman" pitchFamily="18" charset="0"/>
              </a:rPr>
              <a:t>）</a:t>
            </a:r>
            <a:r>
              <a:rPr lang="en-US" altLang="zh-CN" sz="2800" kern="100" dirty="0">
                <a:solidFill>
                  <a:srgbClr val="000000"/>
                </a:solidFill>
                <a:latin typeface="Times New Roman" pitchFamily="18" charset="0"/>
                <a:cs typeface="Times New Roman" pitchFamily="18" charset="0"/>
              </a:rPr>
              <a:t>=8</a:t>
            </a:r>
            <a:endParaRPr lang="zh-CN" altLang="zh-CN" sz="2800" kern="100" dirty="0">
              <a:latin typeface="Times New Roman" pitchFamily="18" charset="0"/>
              <a:cs typeface="Times New Roman" pitchFamily="18" charset="0"/>
            </a:endParaRPr>
          </a:p>
          <a:p>
            <a:pPr indent="406390" algn="just">
              <a:lnSpc>
                <a:spcPct val="150000"/>
              </a:lnSpc>
              <a:spcAft>
                <a:spcPts val="0"/>
              </a:spcAft>
            </a:pPr>
            <a:r>
              <a:rPr lang="zh-CN" altLang="zh-CN" sz="2800" kern="100" dirty="0">
                <a:solidFill>
                  <a:srgbClr val="000000"/>
                </a:solidFill>
                <a:latin typeface="Times New Roman" pitchFamily="18" charset="0"/>
                <a:cs typeface="Times New Roman" pitchFamily="18" charset="0"/>
              </a:rPr>
              <a:t>所以</a:t>
            </a:r>
            <a:r>
              <a:rPr lang="en-US" altLang="zh-CN" sz="2800" kern="100" dirty="0">
                <a:solidFill>
                  <a:srgbClr val="000000"/>
                </a:solidFill>
                <a:latin typeface="Times New Roman" pitchFamily="18" charset="0"/>
                <a:cs typeface="Times New Roman" pitchFamily="18" charset="0"/>
              </a:rPr>
              <a:t> 8</a:t>
            </a:r>
            <a:r>
              <a:rPr lang="zh-CN" altLang="zh-CN" sz="2800" kern="100" dirty="0">
                <a:solidFill>
                  <a:srgbClr val="000000"/>
                </a:solidFill>
                <a:latin typeface="Times New Roman" pitchFamily="18" charset="0"/>
                <a:cs typeface="Times New Roman" pitchFamily="18" charset="0"/>
              </a:rPr>
              <a:t>÷（</a:t>
            </a:r>
            <a:r>
              <a:rPr lang="en-US" altLang="zh-CN" sz="2800" kern="100" dirty="0">
                <a:solidFill>
                  <a:srgbClr val="000000"/>
                </a:solidFill>
                <a:latin typeface="Times New Roman" pitchFamily="18" charset="0"/>
                <a:cs typeface="Times New Roman" pitchFamily="18" charset="0"/>
              </a:rPr>
              <a:t>- 4</a:t>
            </a:r>
            <a:r>
              <a:rPr lang="zh-CN" altLang="zh-CN" sz="2800" kern="100" dirty="0">
                <a:solidFill>
                  <a:srgbClr val="000000"/>
                </a:solidFill>
                <a:latin typeface="Times New Roman" pitchFamily="18" charset="0"/>
                <a:cs typeface="Times New Roman" pitchFamily="18" charset="0"/>
              </a:rPr>
              <a:t>）</a:t>
            </a:r>
            <a:r>
              <a:rPr lang="en-US" altLang="zh-CN" sz="2800" kern="100" dirty="0">
                <a:solidFill>
                  <a:srgbClr val="000000"/>
                </a:solidFill>
                <a:latin typeface="Times New Roman" pitchFamily="18" charset="0"/>
                <a:cs typeface="Times New Roman" pitchFamily="18" charset="0"/>
              </a:rPr>
              <a:t>=- 2             </a:t>
            </a:r>
            <a:r>
              <a:rPr lang="zh-CN" altLang="zh-CN" sz="2800" kern="100" dirty="0">
                <a:solidFill>
                  <a:srgbClr val="000000"/>
                </a:solidFill>
                <a:latin typeface="Times New Roman" pitchFamily="18" charset="0"/>
                <a:cs typeface="Times New Roman" pitchFamily="18" charset="0"/>
              </a:rPr>
              <a:t>①</a:t>
            </a:r>
            <a:endParaRPr lang="zh-CN" altLang="zh-CN" sz="2800" kern="1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0" name="矩形 19"/>
              <p:cNvSpPr/>
              <p:nvPr/>
            </p:nvSpPr>
            <p:spPr>
              <a:xfrm>
                <a:off x="1194157" y="3758694"/>
                <a:ext cx="6366480" cy="809256"/>
              </a:xfrm>
              <a:prstGeom prst="rect">
                <a:avLst/>
              </a:prstGeom>
            </p:spPr>
            <p:txBody>
              <a:bodyPr wrap="none" lIns="121917" tIns="60958" rIns="121917" bIns="60958">
                <a:spAutoFit/>
              </a:bodyPr>
              <a:lstStyle/>
              <a:p>
                <a:r>
                  <a:rPr lang="zh-CN" altLang="zh-CN" sz="2800" dirty="0">
                    <a:latin typeface="Times New Roman" pitchFamily="18" charset="0"/>
                    <a:cs typeface="Times New Roman" pitchFamily="18" charset="0"/>
                  </a:rPr>
                  <a:t>另外，我们知道，</a:t>
                </a:r>
                <a:r>
                  <a:rPr lang="en-US" altLang="zh-CN" sz="2800" dirty="0">
                    <a:latin typeface="Times New Roman" pitchFamily="18" charset="0"/>
                    <a:cs typeface="Times New Roman" pitchFamily="18" charset="0"/>
                  </a:rPr>
                  <a:t>8</a:t>
                </a:r>
                <a:r>
                  <a:rPr lang="zh-CN" altLang="zh-CN" sz="2800" dirty="0">
                    <a:latin typeface="Times New Roman" pitchFamily="18" charset="0"/>
                    <a:cs typeface="Times New Roman" pitchFamily="18" charset="0"/>
                  </a:rPr>
                  <a:t>×</a:t>
                </a:r>
                <a:r>
                  <a:rPr lang="zh-CN" altLang="en-US" sz="2800" dirty="0">
                    <a:latin typeface="Times New Roman" pitchFamily="18" charset="0"/>
                    <a:cs typeface="Times New Roman" pitchFamily="18" charset="0"/>
                  </a:rPr>
                  <a:t>（</a:t>
                </a:r>
                <a:r>
                  <a:rPr lang="en-US" altLang="zh-CN" sz="2800" dirty="0">
                    <a:latin typeface="Times New Roman" pitchFamily="18" charset="0"/>
                    <a:cs typeface="Times New Roman" pitchFamily="18" charset="0"/>
                  </a:rPr>
                  <a:t>- </a:t>
                </a:r>
                <a14:m>
                  <m:oMath xmlns:m="http://schemas.openxmlformats.org/officeDocument/2006/math">
                    <m:f>
                      <m:fPr>
                        <m:ctrlPr>
                          <a:rPr lang="en-US" altLang="zh-CN" sz="2800" i="1">
                            <a:latin typeface="Cambria Math"/>
                          </a:rPr>
                        </m:ctrlPr>
                      </m:fPr>
                      <m:num>
                        <m:r>
                          <m:rPr>
                            <m:nor/>
                          </m:rPr>
                          <a:rPr lang="en-US" altLang="zh-CN" sz="2800">
                            <a:latin typeface="Times New Roman" pitchFamily="18" charset="0"/>
                            <a:cs typeface="Times New Roman" pitchFamily="18" charset="0"/>
                          </a:rPr>
                          <m:t>1</m:t>
                        </m:r>
                      </m:num>
                      <m:den>
                        <m:r>
                          <m:rPr>
                            <m:nor/>
                          </m:rPr>
                          <a:rPr lang="en-US" altLang="zh-CN" sz="2800">
                            <a:latin typeface="Times New Roman" pitchFamily="18" charset="0"/>
                            <a:cs typeface="Times New Roman" pitchFamily="18" charset="0"/>
                          </a:rPr>
                          <m:t>4</m:t>
                        </m:r>
                      </m:den>
                    </m:f>
                  </m:oMath>
                </a14:m>
                <a:r>
                  <a:rPr lang="zh-CN" altLang="en-US" sz="2800" dirty="0">
                    <a:latin typeface="Times New Roman" pitchFamily="18" charset="0"/>
                    <a:cs typeface="Times New Roman" pitchFamily="18" charset="0"/>
                  </a:rPr>
                  <a:t>）</a:t>
                </a:r>
                <a:r>
                  <a:rPr lang="en-US" altLang="zh-CN" sz="2800" dirty="0">
                    <a:latin typeface="Times New Roman" pitchFamily="18" charset="0"/>
                    <a:cs typeface="Times New Roman" pitchFamily="18" charset="0"/>
                  </a:rPr>
                  <a:t>= - 2      </a:t>
                </a:r>
                <a:r>
                  <a:rPr lang="zh-CN" altLang="zh-CN" sz="2800" dirty="0">
                    <a:latin typeface="Times New Roman" pitchFamily="18" charset="0"/>
                    <a:cs typeface="Times New Roman" pitchFamily="18" charset="0"/>
                  </a:rPr>
                  <a:t>②</a:t>
                </a:r>
                <a:endParaRPr lang="zh-CN" altLang="en-US" sz="2800" dirty="0">
                  <a:latin typeface="Times New Roman" pitchFamily="18" charset="0"/>
                  <a:cs typeface="Times New Roman" pitchFamily="18" charset="0"/>
                </a:endParaRPr>
              </a:p>
            </p:txBody>
          </p:sp>
        </mc:Choice>
        <mc:Fallback xmlns="">
          <p:sp>
            <p:nvSpPr>
              <p:cNvPr id="20" name="矩形 19"/>
              <p:cNvSpPr>
                <a:spLocks noRot="1" noChangeAspect="1" noMove="1" noResize="1" noEditPoints="1" noAdjustHandles="1" noChangeArrowheads="1" noChangeShapeType="1" noTextEdit="1"/>
              </p:cNvSpPr>
              <p:nvPr/>
            </p:nvSpPr>
            <p:spPr>
              <a:xfrm>
                <a:off x="1194157" y="3758694"/>
                <a:ext cx="6366480" cy="809256"/>
              </a:xfrm>
              <a:prstGeom prst="rect">
                <a:avLst/>
              </a:prstGeom>
              <a:blipFill rotWithShape="1">
                <a:blip r:embed="rId2"/>
                <a:stretch>
                  <a:fillRect l="-1533" r="-479" b="-68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7" name="矩形 26"/>
              <p:cNvSpPr/>
              <p:nvPr/>
            </p:nvSpPr>
            <p:spPr>
              <a:xfrm>
                <a:off x="1194156" y="4528762"/>
                <a:ext cx="6456249" cy="809256"/>
              </a:xfrm>
              <a:prstGeom prst="rect">
                <a:avLst/>
              </a:prstGeom>
            </p:spPr>
            <p:txBody>
              <a:bodyPr wrap="none" lIns="121917" tIns="60958" rIns="121917" bIns="60958">
                <a:spAutoFit/>
              </a:bodyPr>
              <a:lstStyle/>
              <a:p>
                <a:r>
                  <a:rPr lang="zh-CN" altLang="zh-CN" sz="2800" dirty="0">
                    <a:latin typeface="Times New Roman" pitchFamily="18" charset="0"/>
                    <a:cs typeface="Times New Roman" pitchFamily="18" charset="0"/>
                  </a:rPr>
                  <a:t>由①、②得</a:t>
                </a:r>
                <a:r>
                  <a:rPr lang="en-US" altLang="zh-CN" sz="2800" dirty="0">
                    <a:latin typeface="Times New Roman" pitchFamily="18" charset="0"/>
                    <a:cs typeface="Times New Roman" pitchFamily="18" charset="0"/>
                  </a:rPr>
                  <a:t> 8</a:t>
                </a:r>
                <a:r>
                  <a:rPr lang="zh-CN" altLang="zh-CN" sz="2800" dirty="0">
                    <a:latin typeface="Times New Roman" pitchFamily="18" charset="0"/>
                    <a:cs typeface="Times New Roman" pitchFamily="18" charset="0"/>
                  </a:rPr>
                  <a:t>÷（</a:t>
                </a:r>
                <a:r>
                  <a:rPr lang="en-US" altLang="zh-CN" sz="2800" dirty="0">
                    <a:latin typeface="Times New Roman" pitchFamily="18" charset="0"/>
                    <a:cs typeface="Times New Roman" pitchFamily="18" charset="0"/>
                  </a:rPr>
                  <a:t>- 4</a:t>
                </a:r>
                <a:r>
                  <a:rPr lang="zh-CN" altLang="zh-CN" sz="2800" dirty="0">
                    <a:latin typeface="Times New Roman" pitchFamily="18" charset="0"/>
                    <a:cs typeface="Times New Roman" pitchFamily="18" charset="0"/>
                  </a:rPr>
                  <a:t>）</a:t>
                </a:r>
                <a:r>
                  <a:rPr lang="en-US" altLang="zh-CN" sz="2800" dirty="0">
                    <a:latin typeface="Times New Roman" pitchFamily="18" charset="0"/>
                    <a:cs typeface="Times New Roman" pitchFamily="18" charset="0"/>
                  </a:rPr>
                  <a:t>=8</a:t>
                </a:r>
                <a:r>
                  <a:rPr lang="zh-CN" altLang="zh-CN" sz="2800" dirty="0">
                    <a:latin typeface="Times New Roman" pitchFamily="18" charset="0"/>
                    <a:cs typeface="Times New Roman" pitchFamily="18" charset="0"/>
                  </a:rPr>
                  <a:t>×</a:t>
                </a:r>
                <a:r>
                  <a:rPr lang="zh-CN" altLang="en-US" sz="2800"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 </a:t>
                </a:r>
                <a14:m>
                  <m:oMath xmlns:m="http://schemas.openxmlformats.org/officeDocument/2006/math">
                    <m:f>
                      <m:fPr>
                        <m:ctrlPr>
                          <a:rPr lang="en-US" altLang="zh-CN" sz="2800" i="1">
                            <a:latin typeface="Cambria Math"/>
                          </a:rPr>
                        </m:ctrlPr>
                      </m:fPr>
                      <m:num>
                        <m:r>
                          <m:rPr>
                            <m:nor/>
                          </m:rPr>
                          <a:rPr lang="en-US" altLang="zh-CN" sz="2800">
                            <a:latin typeface="Times New Roman" pitchFamily="18" charset="0"/>
                            <a:cs typeface="Times New Roman" pitchFamily="18" charset="0"/>
                          </a:rPr>
                          <m:t>1</m:t>
                        </m:r>
                      </m:num>
                      <m:den>
                        <m:r>
                          <m:rPr>
                            <m:nor/>
                          </m:rPr>
                          <a:rPr lang="en-US" altLang="zh-CN" sz="2800">
                            <a:latin typeface="Times New Roman" pitchFamily="18" charset="0"/>
                            <a:cs typeface="Times New Roman" pitchFamily="18" charset="0"/>
                          </a:rPr>
                          <m:t>4</m:t>
                        </m:r>
                      </m:den>
                    </m:f>
                  </m:oMath>
                </a14:m>
                <a:r>
                  <a:rPr lang="zh-CN" altLang="en-US" sz="2800" dirty="0">
                    <a:latin typeface="Times New Roman" pitchFamily="18" charset="0"/>
                    <a:cs typeface="Times New Roman" pitchFamily="18" charset="0"/>
                  </a:rPr>
                  <a:t>）    ③</a:t>
                </a:r>
              </a:p>
            </p:txBody>
          </p:sp>
        </mc:Choice>
        <mc:Fallback xmlns="">
          <p:sp>
            <p:nvSpPr>
              <p:cNvPr id="27" name="矩形 26"/>
              <p:cNvSpPr>
                <a:spLocks noRot="1" noChangeAspect="1" noMove="1" noResize="1" noEditPoints="1" noAdjustHandles="1" noChangeArrowheads="1" noChangeShapeType="1" noTextEdit="1"/>
              </p:cNvSpPr>
              <p:nvPr/>
            </p:nvSpPr>
            <p:spPr>
              <a:xfrm>
                <a:off x="1194156" y="4528762"/>
                <a:ext cx="6456249" cy="809256"/>
              </a:xfrm>
              <a:prstGeom prst="rect">
                <a:avLst/>
              </a:prstGeom>
              <a:blipFill rotWithShape="1">
                <a:blip r:embed="rId3"/>
                <a:stretch>
                  <a:fillRect l="-1511" r="-472" b="-601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8" name="矩形 27"/>
              <p:cNvSpPr/>
              <p:nvPr/>
            </p:nvSpPr>
            <p:spPr>
              <a:xfrm>
                <a:off x="1194156" y="5252651"/>
                <a:ext cx="10152328" cy="1495405"/>
              </a:xfrm>
              <a:prstGeom prst="rect">
                <a:avLst/>
              </a:prstGeom>
            </p:spPr>
            <p:txBody>
              <a:bodyPr wrap="square" lIns="121917" tIns="60958" rIns="121917" bIns="60958">
                <a:spAutoFit/>
              </a:bodyPr>
              <a:lstStyle/>
              <a:p>
                <a:r>
                  <a:rPr lang="zh-CN" altLang="zh-CN" sz="2800" dirty="0">
                    <a:latin typeface="Times New Roman" pitchFamily="18" charset="0"/>
                    <a:cs typeface="Times New Roman" pitchFamily="18" charset="0"/>
                  </a:rPr>
                  <a:t>③式表明，一个数除以</a:t>
                </a:r>
                <a:r>
                  <a:rPr lang="en-US" altLang="zh-CN" sz="2800" dirty="0">
                    <a:latin typeface="Times New Roman" pitchFamily="18" charset="0"/>
                    <a:cs typeface="Times New Roman" pitchFamily="18" charset="0"/>
                  </a:rPr>
                  <a:t>-4</a:t>
                </a:r>
                <a:r>
                  <a:rPr lang="zh-CN" altLang="zh-CN" sz="2800" dirty="0">
                    <a:latin typeface="Times New Roman" pitchFamily="18" charset="0"/>
                    <a:cs typeface="Times New Roman" pitchFamily="18" charset="0"/>
                  </a:rPr>
                  <a:t>可以转化为乘以</a:t>
                </a:r>
                <a:r>
                  <a:rPr lang="en-US" altLang="zh-CN" sz="2800" dirty="0">
                    <a:latin typeface="Times New Roman" pitchFamily="18" charset="0"/>
                    <a:cs typeface="Times New Roman" pitchFamily="18" charset="0"/>
                  </a:rPr>
                  <a:t>-</a:t>
                </a:r>
                <a14:m>
                  <m:oMath xmlns:m="http://schemas.openxmlformats.org/officeDocument/2006/math">
                    <m:f>
                      <m:fPr>
                        <m:ctrlPr>
                          <a:rPr lang="en-US" altLang="zh-CN" sz="2800" i="1">
                            <a:latin typeface="Cambria Math"/>
                          </a:rPr>
                        </m:ctrlPr>
                      </m:fPr>
                      <m:num>
                        <m:r>
                          <m:rPr>
                            <m:nor/>
                          </m:rPr>
                          <a:rPr lang="en-US" altLang="zh-CN" sz="2800">
                            <a:latin typeface="Times New Roman" pitchFamily="18" charset="0"/>
                            <a:cs typeface="Times New Roman" pitchFamily="18" charset="0"/>
                          </a:rPr>
                          <m:t>1</m:t>
                        </m:r>
                      </m:num>
                      <m:den>
                        <m:r>
                          <m:rPr>
                            <m:nor/>
                          </m:rPr>
                          <a:rPr lang="en-US" altLang="zh-CN" sz="2800">
                            <a:latin typeface="Times New Roman" pitchFamily="18" charset="0"/>
                            <a:cs typeface="Times New Roman" pitchFamily="18" charset="0"/>
                          </a:rPr>
                          <m:t>4</m:t>
                        </m:r>
                      </m:den>
                    </m:f>
                  </m:oMath>
                </a14:m>
                <a:r>
                  <a:rPr lang="zh-CN" altLang="en-US" sz="2800" dirty="0">
                    <a:latin typeface="Times New Roman" pitchFamily="18" charset="0"/>
                    <a:cs typeface="Times New Roman" pitchFamily="18" charset="0"/>
                  </a:rPr>
                  <a:t>来进行，即一个数除以</a:t>
                </a:r>
                <a:r>
                  <a:rPr lang="en-US" altLang="zh-CN" sz="2800" dirty="0">
                    <a:latin typeface="Times New Roman" pitchFamily="18" charset="0"/>
                    <a:cs typeface="Times New Roman" pitchFamily="18" charset="0"/>
                  </a:rPr>
                  <a:t>-4</a:t>
                </a:r>
                <a:r>
                  <a:rPr lang="zh-CN" altLang="en-US" sz="2800" dirty="0">
                    <a:latin typeface="Times New Roman" pitchFamily="18" charset="0"/>
                    <a:cs typeface="Times New Roman" pitchFamily="18" charset="0"/>
                  </a:rPr>
                  <a:t>，等于乘以</a:t>
                </a:r>
                <a:r>
                  <a:rPr lang="en-US" altLang="zh-CN" sz="2800" dirty="0">
                    <a:latin typeface="Times New Roman" pitchFamily="18" charset="0"/>
                    <a:cs typeface="Times New Roman" pitchFamily="18" charset="0"/>
                  </a:rPr>
                  <a:t>-4</a:t>
                </a:r>
                <a:r>
                  <a:rPr lang="zh-CN" altLang="en-US" sz="2800" dirty="0">
                    <a:latin typeface="Times New Roman" pitchFamily="18" charset="0"/>
                    <a:cs typeface="Times New Roman" pitchFamily="18" charset="0"/>
                  </a:rPr>
                  <a:t>的倒数</a:t>
                </a:r>
                <a:r>
                  <a:rPr lang="en-US" altLang="zh-CN" sz="2800" dirty="0">
                    <a:latin typeface="Times New Roman" pitchFamily="18" charset="0"/>
                    <a:cs typeface="Times New Roman" pitchFamily="18" charset="0"/>
                  </a:rPr>
                  <a:t>-</a:t>
                </a:r>
                <a14:m>
                  <m:oMath xmlns:m="http://schemas.openxmlformats.org/officeDocument/2006/math">
                    <m:f>
                      <m:fPr>
                        <m:ctrlPr>
                          <a:rPr lang="en-US" altLang="zh-CN" sz="2800" i="1">
                            <a:latin typeface="Cambria Math"/>
                          </a:rPr>
                        </m:ctrlPr>
                      </m:fPr>
                      <m:num>
                        <m:r>
                          <m:rPr>
                            <m:nor/>
                          </m:rPr>
                          <a:rPr lang="en-US" altLang="zh-CN" sz="2800">
                            <a:latin typeface="Times New Roman" pitchFamily="18" charset="0"/>
                            <a:cs typeface="Times New Roman" pitchFamily="18" charset="0"/>
                          </a:rPr>
                          <m:t>1</m:t>
                        </m:r>
                      </m:num>
                      <m:den>
                        <m:r>
                          <m:rPr>
                            <m:nor/>
                          </m:rPr>
                          <a:rPr lang="en-US" altLang="zh-CN" sz="2800">
                            <a:latin typeface="Times New Roman" pitchFamily="18" charset="0"/>
                            <a:cs typeface="Times New Roman" pitchFamily="18" charset="0"/>
                          </a:rPr>
                          <m:t>4</m:t>
                        </m:r>
                      </m:den>
                    </m:f>
                  </m:oMath>
                </a14:m>
                <a:endParaRPr lang="zh-CN" altLang="en-US" sz="2800" dirty="0">
                  <a:latin typeface="Times New Roman" pitchFamily="18" charset="0"/>
                  <a:cs typeface="Times New Roman" pitchFamily="18" charset="0"/>
                </a:endParaRPr>
              </a:p>
            </p:txBody>
          </p:sp>
        </mc:Choice>
        <mc:Fallback xmlns="">
          <p:sp>
            <p:nvSpPr>
              <p:cNvPr id="28" name="矩形 27"/>
              <p:cNvSpPr>
                <a:spLocks noRot="1" noChangeAspect="1" noMove="1" noResize="1" noEditPoints="1" noAdjustHandles="1" noChangeArrowheads="1" noChangeShapeType="1" noTextEdit="1"/>
              </p:cNvSpPr>
              <p:nvPr/>
            </p:nvSpPr>
            <p:spPr>
              <a:xfrm>
                <a:off x="1194156" y="5252651"/>
                <a:ext cx="10152328" cy="1495405"/>
              </a:xfrm>
              <a:prstGeom prst="rect">
                <a:avLst/>
              </a:prstGeom>
              <a:blipFill rotWithShape="1">
                <a:blip r:embed="rId4"/>
                <a:stretch>
                  <a:fillRect l="-961" r="-841" b="-3265"/>
                </a:stretch>
              </a:blipFill>
            </p:spPr>
            <p:txBody>
              <a:bodyPr/>
              <a:lstStyle/>
              <a:p>
                <a:r>
                  <a:rPr lang="zh-CN" altLang="en-US">
                    <a:noFill/>
                  </a:rPr>
                  <a:t> </a:t>
                </a:r>
              </a:p>
            </p:txBody>
          </p:sp>
        </mc:Fallback>
      </mc:AlternateContent>
      <p:sp>
        <p:nvSpPr>
          <p:cNvPr id="29" name="矩形 28"/>
          <p:cNvSpPr/>
          <p:nvPr/>
        </p:nvSpPr>
        <p:spPr>
          <a:xfrm>
            <a:off x="1194157" y="1194979"/>
            <a:ext cx="3250243" cy="553994"/>
          </a:xfrm>
          <a:prstGeom prst="rect">
            <a:avLst/>
          </a:prstGeom>
        </p:spPr>
        <p:txBody>
          <a:bodyPr wrap="none" lIns="121917" tIns="60958" rIns="121917" bIns="60958">
            <a:spAutoFit/>
          </a:bodyPr>
          <a:lstStyle/>
          <a:p>
            <a:r>
              <a:rPr lang="zh-CN" altLang="en-US" sz="2800" dirty="0">
                <a:solidFill>
                  <a:srgbClr val="000000"/>
                </a:solidFill>
                <a:latin typeface="Times New Roman" pitchFamily="18" charset="0"/>
                <a:cs typeface="Times New Roman" pitchFamily="18" charset="0"/>
              </a:rPr>
              <a:t>以</a:t>
            </a:r>
            <a:r>
              <a:rPr lang="en-US" altLang="zh-CN" sz="2800" dirty="0">
                <a:solidFill>
                  <a:srgbClr val="000000"/>
                </a:solidFill>
                <a:latin typeface="Times New Roman" pitchFamily="18" charset="0"/>
                <a:cs typeface="Times New Roman" pitchFamily="18" charset="0"/>
              </a:rPr>
              <a:t>8</a:t>
            </a:r>
            <a:r>
              <a:rPr lang="zh-CN" altLang="zh-CN" sz="2800" dirty="0">
                <a:solidFill>
                  <a:srgbClr val="000000"/>
                </a:solidFill>
                <a:latin typeface="Times New Roman" pitchFamily="18" charset="0"/>
                <a:cs typeface="Times New Roman" pitchFamily="18" charset="0"/>
              </a:rPr>
              <a:t>÷（</a:t>
            </a:r>
            <a:r>
              <a:rPr lang="en-US" altLang="zh-CN" sz="2800" dirty="0">
                <a:solidFill>
                  <a:srgbClr val="000000"/>
                </a:solidFill>
                <a:latin typeface="Times New Roman" pitchFamily="18" charset="0"/>
                <a:cs typeface="Times New Roman" pitchFamily="18" charset="0"/>
              </a:rPr>
              <a:t>-4</a:t>
            </a:r>
            <a:r>
              <a:rPr lang="zh-CN" altLang="zh-CN" sz="2800" dirty="0">
                <a:solidFill>
                  <a:srgbClr val="000000"/>
                </a:solidFill>
                <a:latin typeface="Times New Roman" pitchFamily="18" charset="0"/>
                <a:cs typeface="Times New Roman" pitchFamily="18" charset="0"/>
              </a:rPr>
              <a:t>）</a:t>
            </a:r>
            <a:r>
              <a:rPr lang="zh-CN" altLang="en-US" sz="2800" dirty="0">
                <a:solidFill>
                  <a:srgbClr val="000000"/>
                </a:solidFill>
                <a:latin typeface="Times New Roman" pitchFamily="18" charset="0"/>
                <a:cs typeface="Times New Roman" pitchFamily="18" charset="0"/>
              </a:rPr>
              <a:t>为例：</a:t>
            </a:r>
            <a:endParaRPr lang="zh-CN" alt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3205752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additive="base">
                                        <p:cTn id="7" dur="500" fill="hold"/>
                                        <p:tgtEl>
                                          <p:spTgt spid="201730"/>
                                        </p:tgtEl>
                                        <p:attrNameLst>
                                          <p:attrName>ppt_x</p:attrName>
                                        </p:attrNameLst>
                                      </p:cBhvr>
                                      <p:tavLst>
                                        <p:tav tm="0">
                                          <p:val>
                                            <p:strVal val="#ppt_x"/>
                                          </p:val>
                                        </p:tav>
                                        <p:tav tm="100000">
                                          <p:val>
                                            <p:strVal val="#ppt_x"/>
                                          </p:val>
                                        </p:tav>
                                      </p:tavLst>
                                    </p:anim>
                                    <p:anim calcmode="lin" valueType="num">
                                      <p:cBhvr additive="base">
                                        <p:cTn id="8" dur="500" fill="hold"/>
                                        <p:tgtEl>
                                          <p:spTgt spid="2017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anim calcmode="lin" valueType="num">
                                      <p:cBhvr additive="base">
                                        <p:cTn id="1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xEl>
                                              <p:pRg st="1" end="1"/>
                                            </p:txEl>
                                          </p:spTgt>
                                        </p:tgtEl>
                                        <p:attrNameLst>
                                          <p:attrName>style.visibility</p:attrName>
                                        </p:attrNameLst>
                                      </p:cBhvr>
                                      <p:to>
                                        <p:strVal val="visible"/>
                                      </p:to>
                                    </p:set>
                                    <p:anim calcmode="lin" valueType="num">
                                      <p:cBhvr additive="base">
                                        <p:cTn id="19" dur="500" fill="hold"/>
                                        <p:tgtEl>
                                          <p:spTgt spid="1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P spid="19" grpId="0" build="p"/>
      <p:bldP spid="20"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文本框 202768"/>
          <p:cNvSpPr txBox="1">
            <a:spLocks noChangeArrowheads="1"/>
          </p:cNvSpPr>
          <p:nvPr/>
        </p:nvSpPr>
        <p:spPr bwMode="auto">
          <a:xfrm>
            <a:off x="4410664" y="2232117"/>
            <a:ext cx="3378538" cy="344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lnSpc>
                <a:spcPct val="200000"/>
              </a:lnSpc>
              <a:defRPr/>
            </a:pPr>
            <a:r>
              <a:rPr lang="en-US" altLang="zh-CN" sz="2700" dirty="0">
                <a:latin typeface="Times New Roman" pitchFamily="18" charset="0"/>
                <a:ea typeface="楷体" pitchFamily="49" charset="-122"/>
                <a:cs typeface="Times New Roman" pitchFamily="18" charset="0"/>
              </a:rPr>
              <a:t>8÷(–4)=</a:t>
            </a:r>
            <a:r>
              <a:rPr lang="en-US" altLang="zh-CN" sz="2700" dirty="0">
                <a:latin typeface="Times New Roman" pitchFamily="18" charset="0"/>
                <a:ea typeface="楷体" pitchFamily="49" charset="-122"/>
                <a:cs typeface="Times New Roman" pitchFamily="18" charset="0"/>
                <a:sym typeface="Arial" panose="020B0604020202020204" pitchFamily="34" charset="0"/>
              </a:rPr>
              <a:t>___</a:t>
            </a:r>
            <a:r>
              <a:rPr lang="en-US" altLang="zh-CN" sz="2700" dirty="0">
                <a:latin typeface="Times New Roman" pitchFamily="18" charset="0"/>
                <a:ea typeface="楷体" pitchFamily="49" charset="-122"/>
                <a:cs typeface="Times New Roman" pitchFamily="18" charset="0"/>
              </a:rPr>
              <a:t>         </a:t>
            </a:r>
          </a:p>
          <a:p>
            <a:pPr>
              <a:lnSpc>
                <a:spcPct val="200000"/>
              </a:lnSpc>
              <a:defRPr/>
            </a:pPr>
            <a:r>
              <a:rPr lang="en-US" altLang="zh-CN" sz="2700" dirty="0">
                <a:latin typeface="Times New Roman" pitchFamily="18" charset="0"/>
                <a:ea typeface="楷体" pitchFamily="49" charset="-122"/>
                <a:cs typeface="Times New Roman" pitchFamily="18" charset="0"/>
              </a:rPr>
              <a:t>(–36)÷6= </a:t>
            </a:r>
            <a:r>
              <a:rPr lang="en-US" altLang="zh-CN" sz="2700" dirty="0">
                <a:latin typeface="Times New Roman" pitchFamily="18" charset="0"/>
                <a:ea typeface="楷体" pitchFamily="49" charset="-122"/>
                <a:cs typeface="Times New Roman" pitchFamily="18" charset="0"/>
                <a:sym typeface="Arial" panose="020B0604020202020204" pitchFamily="34" charset="0"/>
              </a:rPr>
              <a:t>___</a:t>
            </a:r>
            <a:r>
              <a:rPr lang="en-US" altLang="zh-CN" sz="2700" dirty="0">
                <a:latin typeface="Times New Roman" pitchFamily="18" charset="0"/>
                <a:ea typeface="楷体" pitchFamily="49" charset="-122"/>
                <a:cs typeface="Times New Roman" pitchFamily="18" charset="0"/>
              </a:rPr>
              <a:t>           </a:t>
            </a:r>
          </a:p>
          <a:p>
            <a:pPr>
              <a:lnSpc>
                <a:spcPct val="200000"/>
              </a:lnSpc>
              <a:defRPr/>
            </a:pPr>
            <a:r>
              <a:rPr lang="en-US" altLang="zh-CN" sz="2700" dirty="0">
                <a:latin typeface="Times New Roman" pitchFamily="18" charset="0"/>
                <a:ea typeface="楷体" pitchFamily="49" charset="-122"/>
                <a:cs typeface="Times New Roman" pitchFamily="18" charset="0"/>
              </a:rPr>
              <a:t>                     =</a:t>
            </a:r>
            <a:r>
              <a:rPr lang="en-US" altLang="zh-CN" sz="2700" dirty="0">
                <a:latin typeface="Times New Roman" pitchFamily="18" charset="0"/>
                <a:ea typeface="楷体" pitchFamily="49" charset="-122"/>
                <a:cs typeface="Times New Roman" pitchFamily="18" charset="0"/>
                <a:sym typeface="Arial" panose="020B0604020202020204" pitchFamily="34" charset="0"/>
              </a:rPr>
              <a:t>___</a:t>
            </a:r>
            <a:r>
              <a:rPr lang="en-US" altLang="zh-CN" sz="2700" dirty="0">
                <a:latin typeface="Times New Roman" pitchFamily="18" charset="0"/>
                <a:ea typeface="楷体" pitchFamily="49" charset="-122"/>
                <a:cs typeface="Times New Roman" pitchFamily="18" charset="0"/>
              </a:rPr>
              <a:t>  </a:t>
            </a:r>
          </a:p>
          <a:p>
            <a:pPr>
              <a:lnSpc>
                <a:spcPct val="200000"/>
              </a:lnSpc>
              <a:defRPr/>
            </a:pPr>
            <a:r>
              <a:rPr lang="en-US" altLang="zh-CN" sz="2700" dirty="0">
                <a:latin typeface="Times New Roman" pitchFamily="18" charset="0"/>
                <a:ea typeface="楷体" pitchFamily="49" charset="-122"/>
                <a:cs typeface="Times New Roman" pitchFamily="18" charset="0"/>
              </a:rPr>
              <a:t>(–72)÷9=</a:t>
            </a:r>
            <a:r>
              <a:rPr lang="en-US" altLang="zh-CN" sz="2700" dirty="0">
                <a:latin typeface="Times New Roman" pitchFamily="18" charset="0"/>
                <a:ea typeface="楷体" pitchFamily="49" charset="-122"/>
                <a:cs typeface="Times New Roman" pitchFamily="18" charset="0"/>
                <a:sym typeface="Arial" panose="020B0604020202020204" pitchFamily="34" charset="0"/>
              </a:rPr>
              <a:t>___</a:t>
            </a:r>
          </a:p>
        </p:txBody>
      </p:sp>
      <p:graphicFrame>
        <p:nvGraphicFramePr>
          <p:cNvPr id="7" name="对象 6"/>
          <p:cNvGraphicFramePr>
            <a:graphicFrameLocks noChangeAspect="1"/>
          </p:cNvGraphicFramePr>
          <p:nvPr>
            <p:extLst>
              <p:ext uri="{D42A27DB-BD31-4B8C-83A1-F6EECF244321}">
                <p14:modId xmlns:p14="http://schemas.microsoft.com/office/powerpoint/2010/main" val="540136490"/>
              </p:ext>
            </p:extLst>
          </p:nvPr>
        </p:nvGraphicFramePr>
        <p:xfrm>
          <a:off x="4503376" y="3979915"/>
          <a:ext cx="1784340" cy="816189"/>
        </p:xfrm>
        <a:graphic>
          <a:graphicData uri="http://schemas.openxmlformats.org/presentationml/2006/ole">
            <mc:AlternateContent xmlns:mc="http://schemas.openxmlformats.org/markup-compatibility/2006">
              <mc:Choice xmlns:v="urn:schemas-microsoft-com:vml" Requires="v">
                <p:oleObj spid="_x0000_s18506" name="Equation" r:id="rId4" imgW="888840" imgH="406080" progId="Equation.DSMT4">
                  <p:embed/>
                </p:oleObj>
              </mc:Choice>
              <mc:Fallback>
                <p:oleObj name="Equation" r:id="rId4" imgW="888840" imgH="406080" progId="Equation.DSMT4">
                  <p:embed/>
                  <p:pic>
                    <p:nvPicPr>
                      <p:cNvPr id="0" name=""/>
                      <p:cNvPicPr>
                        <a:picLocks noChangeAspect="1" noChangeArrowheads="1"/>
                      </p:cNvPicPr>
                      <p:nvPr/>
                    </p:nvPicPr>
                    <p:blipFill>
                      <a:blip r:embed="rId5"/>
                      <a:srcRect/>
                      <a:stretch>
                        <a:fillRect/>
                      </a:stretch>
                    </p:blipFill>
                    <p:spPr bwMode="auto">
                      <a:xfrm>
                        <a:off x="4503376" y="3979915"/>
                        <a:ext cx="1784340" cy="8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文本框 11"/>
          <p:cNvSpPr txBox="1">
            <a:spLocks noChangeArrowheads="1"/>
          </p:cNvSpPr>
          <p:nvPr/>
        </p:nvSpPr>
        <p:spPr bwMode="auto">
          <a:xfrm>
            <a:off x="5826592" y="2495435"/>
            <a:ext cx="679362"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700" dirty="0">
                <a:solidFill>
                  <a:srgbClr val="FF0000"/>
                </a:solidFill>
                <a:latin typeface="Times New Roman" pitchFamily="18" charset="0"/>
                <a:ea typeface="黑体" panose="02010609060101010101" pitchFamily="2" charset="-122"/>
                <a:cs typeface="Times New Roman" pitchFamily="18" charset="0"/>
              </a:rPr>
              <a:t>–2</a:t>
            </a:r>
          </a:p>
        </p:txBody>
      </p:sp>
      <p:sp>
        <p:nvSpPr>
          <p:cNvPr id="13" name="文本框 12"/>
          <p:cNvSpPr txBox="1">
            <a:spLocks noChangeArrowheads="1"/>
          </p:cNvSpPr>
          <p:nvPr/>
        </p:nvSpPr>
        <p:spPr bwMode="auto">
          <a:xfrm>
            <a:off x="5968845" y="3255428"/>
            <a:ext cx="1053963"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700" dirty="0">
                <a:solidFill>
                  <a:srgbClr val="FF0000"/>
                </a:solidFill>
                <a:latin typeface="Times New Roman" pitchFamily="18" charset="0"/>
                <a:ea typeface="黑体" panose="02010609060101010101" pitchFamily="2" charset="-122"/>
                <a:cs typeface="Times New Roman" pitchFamily="18" charset="0"/>
              </a:rPr>
              <a:t>–6</a:t>
            </a:r>
          </a:p>
        </p:txBody>
      </p:sp>
      <p:sp>
        <p:nvSpPr>
          <p:cNvPr id="15" name="文本框 14"/>
          <p:cNvSpPr txBox="1">
            <a:spLocks noChangeArrowheads="1"/>
          </p:cNvSpPr>
          <p:nvPr/>
        </p:nvSpPr>
        <p:spPr bwMode="auto">
          <a:xfrm>
            <a:off x="5968844" y="4930460"/>
            <a:ext cx="708990"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700" dirty="0">
                <a:solidFill>
                  <a:srgbClr val="FF0000"/>
                </a:solidFill>
                <a:latin typeface="Times New Roman" pitchFamily="18" charset="0"/>
                <a:ea typeface="黑体" panose="02010609060101010101" pitchFamily="2" charset="-122"/>
                <a:cs typeface="Times New Roman" pitchFamily="18" charset="0"/>
              </a:rPr>
              <a:t>–8</a:t>
            </a:r>
          </a:p>
        </p:txBody>
      </p:sp>
      <p:sp>
        <p:nvSpPr>
          <p:cNvPr id="16" name="文本框 15"/>
          <p:cNvSpPr txBox="1">
            <a:spLocks noChangeArrowheads="1"/>
          </p:cNvSpPr>
          <p:nvPr/>
        </p:nvSpPr>
        <p:spPr bwMode="auto">
          <a:xfrm>
            <a:off x="1142631" y="2205060"/>
            <a:ext cx="2672816" cy="344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lnSpc>
                <a:spcPct val="200000"/>
              </a:lnSpc>
              <a:defRPr/>
            </a:pPr>
            <a:r>
              <a:rPr lang="en-US" altLang="zh-CN" sz="2700" dirty="0">
                <a:latin typeface="Times New Roman" pitchFamily="18" charset="0"/>
                <a:ea typeface="黑体" panose="02010609060101010101" pitchFamily="2" charset="-122"/>
                <a:cs typeface="Times New Roman" pitchFamily="18" charset="0"/>
              </a:rPr>
              <a:t>(–4)×</a:t>
            </a:r>
            <a:r>
              <a:rPr lang="en-US" altLang="zh-CN" sz="2700" dirty="0">
                <a:latin typeface="Times New Roman" pitchFamily="18" charset="0"/>
                <a:ea typeface="黑体" panose="02010609060101010101" pitchFamily="2" charset="-122"/>
                <a:cs typeface="Times New Roman" pitchFamily="18" charset="0"/>
                <a:sym typeface="Arial" panose="020B0604020202020204" pitchFamily="34" charset="0"/>
              </a:rPr>
              <a:t>(–2)</a:t>
            </a:r>
            <a:r>
              <a:rPr lang="en-US" altLang="zh-CN" sz="2700" dirty="0">
                <a:latin typeface="Times New Roman" pitchFamily="18" charset="0"/>
                <a:ea typeface="黑体" panose="02010609060101010101" pitchFamily="2" charset="-122"/>
                <a:cs typeface="Times New Roman" pitchFamily="18" charset="0"/>
              </a:rPr>
              <a:t>=</a:t>
            </a:r>
            <a:r>
              <a:rPr lang="en-US" altLang="zh-CN" sz="2700" dirty="0">
                <a:latin typeface="Times New Roman" pitchFamily="18" charset="0"/>
                <a:ea typeface="黑体" panose="02010609060101010101" pitchFamily="2" charset="-122"/>
                <a:cs typeface="Times New Roman" pitchFamily="18" charset="0"/>
                <a:sym typeface="宋体" panose="02010600030101010101" pitchFamily="2" charset="-122"/>
              </a:rPr>
              <a:t>8</a:t>
            </a:r>
            <a:r>
              <a:rPr lang="en-US" altLang="zh-CN" sz="2700" dirty="0">
                <a:latin typeface="Times New Roman" pitchFamily="18" charset="0"/>
                <a:ea typeface="黑体" panose="02010609060101010101" pitchFamily="2" charset="-122"/>
                <a:cs typeface="Times New Roman" pitchFamily="18" charset="0"/>
              </a:rPr>
              <a:t>               </a:t>
            </a:r>
          </a:p>
          <a:p>
            <a:pPr>
              <a:lnSpc>
                <a:spcPct val="200000"/>
              </a:lnSpc>
              <a:defRPr/>
            </a:pPr>
            <a:r>
              <a:rPr lang="en-US" altLang="zh-CN" sz="2700" dirty="0">
                <a:latin typeface="Times New Roman" pitchFamily="18" charset="0"/>
                <a:ea typeface="黑体" panose="02010609060101010101" pitchFamily="2" charset="-122"/>
                <a:cs typeface="Times New Roman" pitchFamily="18" charset="0"/>
              </a:rPr>
              <a:t>6</a:t>
            </a:r>
            <a:r>
              <a:rPr lang="en-US" altLang="zh-CN" sz="2700" dirty="0">
                <a:latin typeface="Times New Roman" pitchFamily="18" charset="0"/>
                <a:ea typeface="黑体" panose="02010609060101010101" pitchFamily="2" charset="-122"/>
                <a:cs typeface="Times New Roman" pitchFamily="18" charset="0"/>
                <a:sym typeface="Arial" panose="020B0604020202020204" pitchFamily="34" charset="0"/>
              </a:rPr>
              <a:t>×</a:t>
            </a:r>
            <a:r>
              <a:rPr lang="en-US" altLang="zh-CN" sz="2700" dirty="0">
                <a:latin typeface="Times New Roman" pitchFamily="18" charset="0"/>
                <a:ea typeface="黑体" panose="02010609060101010101" pitchFamily="2" charset="-122"/>
                <a:cs typeface="Times New Roman" pitchFamily="18" charset="0"/>
                <a:sym typeface="宋体" panose="02010600030101010101" pitchFamily="2" charset="-122"/>
              </a:rPr>
              <a:t>(–6)</a:t>
            </a:r>
            <a:r>
              <a:rPr lang="en-US" altLang="zh-CN" sz="2700" dirty="0">
                <a:latin typeface="Times New Roman" pitchFamily="18" charset="0"/>
                <a:ea typeface="黑体" panose="02010609060101010101" pitchFamily="2" charset="-122"/>
                <a:cs typeface="Times New Roman" pitchFamily="18" charset="0"/>
              </a:rPr>
              <a:t>= –36                </a:t>
            </a:r>
          </a:p>
          <a:p>
            <a:pPr>
              <a:lnSpc>
                <a:spcPct val="200000"/>
              </a:lnSpc>
              <a:defRPr/>
            </a:pPr>
            <a:endParaRPr lang="en-US" altLang="zh-CN" sz="2700" dirty="0">
              <a:latin typeface="Times New Roman" pitchFamily="18" charset="0"/>
              <a:ea typeface="黑体" panose="02010609060101010101" pitchFamily="2" charset="-122"/>
              <a:cs typeface="Times New Roman" pitchFamily="18" charset="0"/>
            </a:endParaRPr>
          </a:p>
          <a:p>
            <a:pPr>
              <a:lnSpc>
                <a:spcPct val="200000"/>
              </a:lnSpc>
              <a:defRPr/>
            </a:pPr>
            <a:r>
              <a:rPr lang="en-US" altLang="zh-CN" sz="2700" dirty="0">
                <a:latin typeface="Times New Roman" pitchFamily="18" charset="0"/>
                <a:ea typeface="黑体" panose="02010609060101010101" pitchFamily="2" charset="-122"/>
                <a:cs typeface="Times New Roman" pitchFamily="18" charset="0"/>
              </a:rPr>
              <a:t>(–8)</a:t>
            </a:r>
            <a:r>
              <a:rPr lang="en-US" altLang="zh-CN" sz="2700" dirty="0">
                <a:latin typeface="Times New Roman" pitchFamily="18" charset="0"/>
                <a:ea typeface="黑体" panose="02010609060101010101" pitchFamily="2" charset="-122"/>
                <a:cs typeface="Times New Roman" pitchFamily="18" charset="0"/>
                <a:sym typeface="宋体" panose="02010600030101010101" pitchFamily="2" charset="-122"/>
              </a:rPr>
              <a:t>×</a:t>
            </a:r>
            <a:r>
              <a:rPr lang="en-US" altLang="zh-CN" sz="2700" dirty="0">
                <a:latin typeface="Times New Roman" pitchFamily="18" charset="0"/>
                <a:ea typeface="黑体" panose="02010609060101010101" pitchFamily="2" charset="-122"/>
                <a:cs typeface="Times New Roman" pitchFamily="18" charset="0"/>
              </a:rPr>
              <a:t>9= </a:t>
            </a:r>
            <a:r>
              <a:rPr lang="en-US" altLang="zh-CN" sz="2700" dirty="0">
                <a:latin typeface="Times New Roman" pitchFamily="18" charset="0"/>
                <a:ea typeface="黑体" panose="02010609060101010101" pitchFamily="2" charset="-122"/>
                <a:cs typeface="Times New Roman" pitchFamily="18" charset="0"/>
                <a:sym typeface="Arial" panose="020B0604020202020204" pitchFamily="34" charset="0"/>
              </a:rPr>
              <a:t>–72</a:t>
            </a:r>
            <a:r>
              <a:rPr lang="en-US" altLang="zh-CN" sz="2700" dirty="0">
                <a:latin typeface="Times New Roman" pitchFamily="18" charset="0"/>
                <a:ea typeface="黑体" panose="02010609060101010101" pitchFamily="2" charset="-122"/>
                <a:cs typeface="Times New Roman" pitchFamily="18" charset="0"/>
              </a:rPr>
              <a:t> </a:t>
            </a:r>
          </a:p>
        </p:txBody>
      </p:sp>
      <p:sp>
        <p:nvSpPr>
          <p:cNvPr id="48137" name="文本框 22"/>
          <p:cNvSpPr txBox="1">
            <a:spLocks noChangeArrowheads="1"/>
          </p:cNvSpPr>
          <p:nvPr/>
        </p:nvSpPr>
        <p:spPr bwMode="auto">
          <a:xfrm>
            <a:off x="979449" y="1334630"/>
            <a:ext cx="8364460" cy="61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dirty="0">
                <a:solidFill>
                  <a:srgbClr val="0000FF"/>
                </a:solidFill>
                <a:latin typeface="Times New Roman" pitchFamily="18" charset="0"/>
                <a:ea typeface="黑体" pitchFamily="49" charset="-122"/>
                <a:cs typeface="Times New Roman" pitchFamily="18" charset="0"/>
              </a:rPr>
              <a:t>【</a:t>
            </a:r>
            <a:r>
              <a:rPr lang="zh-CN" altLang="en-US" sz="3200" dirty="0">
                <a:solidFill>
                  <a:srgbClr val="0000FF"/>
                </a:solidFill>
                <a:latin typeface="Times New Roman" pitchFamily="18" charset="0"/>
                <a:ea typeface="黑体" pitchFamily="49" charset="-122"/>
                <a:cs typeface="Times New Roman" pitchFamily="18" charset="0"/>
              </a:rPr>
              <a:t>探究</a:t>
            </a:r>
            <a:r>
              <a:rPr lang="en-US" altLang="zh-CN" sz="3200" dirty="0">
                <a:solidFill>
                  <a:srgbClr val="0000FF"/>
                </a:solidFill>
                <a:latin typeface="Times New Roman" pitchFamily="18" charset="0"/>
                <a:ea typeface="黑体" pitchFamily="49" charset="-122"/>
                <a:cs typeface="Times New Roman" pitchFamily="18" charset="0"/>
              </a:rPr>
              <a:t>】</a:t>
            </a:r>
            <a:r>
              <a:rPr lang="zh-CN" altLang="en-US" sz="3200" dirty="0">
                <a:latin typeface="Times New Roman" pitchFamily="18" charset="0"/>
                <a:ea typeface="楷体" panose="02010609060101010101" pitchFamily="49" charset="-122"/>
                <a:cs typeface="Times New Roman" pitchFamily="18" charset="0"/>
              </a:rPr>
              <a:t>根据</a:t>
            </a:r>
            <a:r>
              <a:rPr lang="en-US" altLang="zh-CN" sz="3200" dirty="0">
                <a:latin typeface="Times New Roman" pitchFamily="18" charset="0"/>
                <a:ea typeface="楷体" panose="02010609060101010101" pitchFamily="49" charset="-122"/>
                <a:cs typeface="Times New Roman" pitchFamily="18" charset="0"/>
              </a:rPr>
              <a:t>“</a:t>
            </a:r>
            <a:r>
              <a:rPr lang="zh-CN" altLang="en-US" sz="3200" dirty="0">
                <a:latin typeface="Times New Roman" pitchFamily="18" charset="0"/>
                <a:ea typeface="楷体" panose="02010609060101010101" pitchFamily="49" charset="-122"/>
                <a:cs typeface="Times New Roman" pitchFamily="18" charset="0"/>
              </a:rPr>
              <a:t>除法是乘法的逆运算</a:t>
            </a:r>
            <a:r>
              <a:rPr lang="en-US" altLang="zh-CN" sz="3200" dirty="0">
                <a:latin typeface="Times New Roman" pitchFamily="18" charset="0"/>
                <a:ea typeface="楷体" panose="02010609060101010101" pitchFamily="49" charset="-122"/>
                <a:cs typeface="Times New Roman" pitchFamily="18" charset="0"/>
              </a:rPr>
              <a:t>”</a:t>
            </a:r>
            <a:r>
              <a:rPr lang="zh-CN" altLang="en-US" sz="3200" dirty="0">
                <a:latin typeface="Times New Roman" pitchFamily="18" charset="0"/>
                <a:ea typeface="楷体" panose="02010609060101010101" pitchFamily="49" charset="-122"/>
                <a:cs typeface="Times New Roman" pitchFamily="18" charset="0"/>
              </a:rPr>
              <a:t>填空</a:t>
            </a:r>
            <a:r>
              <a:rPr lang="en-US" altLang="zh-CN" sz="3200" dirty="0">
                <a:latin typeface="Times New Roman" pitchFamily="18" charset="0"/>
                <a:ea typeface="楷体" panose="02010609060101010101" pitchFamily="49" charset="-122"/>
                <a:cs typeface="Times New Roman" pitchFamily="18" charset="0"/>
              </a:rPr>
              <a:t>.</a:t>
            </a:r>
            <a:endParaRPr lang="zh-CN" altLang="en-US" sz="3200" dirty="0">
              <a:latin typeface="Times New Roman" pitchFamily="18" charset="0"/>
              <a:ea typeface="楷体" panose="02010609060101010101" pitchFamily="49" charset="-122"/>
              <a:cs typeface="Times New Roman" pitchFamily="18" charset="0"/>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3450101042"/>
              </p:ext>
            </p:extLst>
          </p:nvPr>
        </p:nvGraphicFramePr>
        <p:xfrm>
          <a:off x="1205956" y="3987236"/>
          <a:ext cx="2065231" cy="816189"/>
        </p:xfrm>
        <a:graphic>
          <a:graphicData uri="http://schemas.openxmlformats.org/presentationml/2006/ole">
            <mc:AlternateContent xmlns:mc="http://schemas.openxmlformats.org/markup-compatibility/2006">
              <mc:Choice xmlns:v="urn:schemas-microsoft-com:vml" Requires="v">
                <p:oleObj spid="_x0000_s18507" name="Equation" r:id="rId6" imgW="1028520" imgH="406080" progId="Equation.DSMT4">
                  <p:embed/>
                </p:oleObj>
              </mc:Choice>
              <mc:Fallback>
                <p:oleObj name="Equation" r:id="rId6" imgW="1028520" imgH="406080" progId="Equation.DSMT4">
                  <p:embed/>
                  <p:pic>
                    <p:nvPicPr>
                      <p:cNvPr id="0" name=""/>
                      <p:cNvPicPr/>
                      <p:nvPr/>
                    </p:nvPicPr>
                    <p:blipFill>
                      <a:blip r:embed="rId7"/>
                      <a:stretch>
                        <a:fillRect/>
                      </a:stretch>
                    </p:blipFill>
                    <p:spPr>
                      <a:xfrm>
                        <a:off x="1205956" y="3987236"/>
                        <a:ext cx="2065231" cy="816189"/>
                      </a:xfrm>
                      <a:prstGeom prst="rect">
                        <a:avLst/>
                      </a:prstGeom>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3773841146"/>
              </p:ext>
            </p:extLst>
          </p:nvPr>
        </p:nvGraphicFramePr>
        <p:xfrm>
          <a:off x="6584897" y="3775842"/>
          <a:ext cx="280463" cy="816189"/>
        </p:xfrm>
        <a:graphic>
          <a:graphicData uri="http://schemas.openxmlformats.org/presentationml/2006/ole">
            <mc:AlternateContent xmlns:mc="http://schemas.openxmlformats.org/markup-compatibility/2006">
              <mc:Choice xmlns:v="urn:schemas-microsoft-com:vml" Requires="v">
                <p:oleObj spid="_x0000_s18508" name="Equation" r:id="rId8" imgW="139680" imgH="406080" progId="Equation.DSMT4">
                  <p:embed/>
                </p:oleObj>
              </mc:Choice>
              <mc:Fallback>
                <p:oleObj name="Equation" r:id="rId8" imgW="139680" imgH="406080" progId="Equation.DSMT4">
                  <p:embed/>
                  <p:pic>
                    <p:nvPicPr>
                      <p:cNvPr id="0" name=""/>
                      <p:cNvPicPr/>
                      <p:nvPr/>
                    </p:nvPicPr>
                    <p:blipFill>
                      <a:blip r:embed="rId9"/>
                      <a:stretch>
                        <a:fillRect/>
                      </a:stretch>
                    </p:blipFill>
                    <p:spPr>
                      <a:xfrm>
                        <a:off x="6584897" y="3775842"/>
                        <a:ext cx="280463" cy="816189"/>
                      </a:xfrm>
                      <a:prstGeom prst="rect">
                        <a:avLst/>
                      </a:prstGeom>
                    </p:spPr>
                  </p:pic>
                </p:oleObj>
              </mc:Fallback>
            </mc:AlternateContent>
          </a:graphicData>
        </a:graphic>
      </p:graphicFrame>
      <p:sp>
        <p:nvSpPr>
          <p:cNvPr id="26" name="文本框 202758"/>
          <p:cNvSpPr txBox="1">
            <a:spLocks noChangeArrowheads="1"/>
          </p:cNvSpPr>
          <p:nvPr/>
        </p:nvSpPr>
        <p:spPr bwMode="auto">
          <a:xfrm>
            <a:off x="9765612" y="2986141"/>
            <a:ext cx="863488"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spcBef>
                <a:spcPct val="50000"/>
              </a:spcBef>
              <a:defRPr/>
            </a:pPr>
            <a:endParaRPr lang="zh-CN" altLang="en-US" sz="2700">
              <a:latin typeface="Times New Roman" pitchFamily="18" charset="0"/>
              <a:cs typeface="Times New Roman" pitchFamily="18" charset="0"/>
            </a:endParaRPr>
          </a:p>
        </p:txBody>
      </p:sp>
      <p:sp>
        <p:nvSpPr>
          <p:cNvPr id="30" name="文本框 202764"/>
          <p:cNvSpPr txBox="1">
            <a:spLocks noChangeArrowheads="1"/>
          </p:cNvSpPr>
          <p:nvPr/>
        </p:nvSpPr>
        <p:spPr bwMode="auto">
          <a:xfrm>
            <a:off x="8423557" y="2461086"/>
            <a:ext cx="3034905"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spcBef>
                <a:spcPct val="50000"/>
              </a:spcBef>
              <a:defRPr/>
            </a:pPr>
            <a:r>
              <a:rPr lang="en-US" altLang="zh-CN" sz="2700" dirty="0">
                <a:latin typeface="Times New Roman" pitchFamily="18" charset="0"/>
                <a:cs typeface="Times New Roman" pitchFamily="18" charset="0"/>
              </a:rPr>
              <a:t> </a:t>
            </a:r>
            <a:r>
              <a:rPr lang="en-US" altLang="zh-CN" sz="2700" dirty="0">
                <a:latin typeface="Times New Roman" pitchFamily="18" charset="0"/>
                <a:ea typeface="黑体" panose="02010609060101010101" pitchFamily="2" charset="-122"/>
                <a:cs typeface="Times New Roman" pitchFamily="18" charset="0"/>
              </a:rPr>
              <a:t>8 ×(–     )=___</a:t>
            </a:r>
          </a:p>
        </p:txBody>
      </p:sp>
      <p:sp>
        <p:nvSpPr>
          <p:cNvPr id="31" name="文本框 202765"/>
          <p:cNvSpPr txBox="1">
            <a:spLocks noChangeArrowheads="1"/>
          </p:cNvSpPr>
          <p:nvPr/>
        </p:nvSpPr>
        <p:spPr bwMode="auto">
          <a:xfrm>
            <a:off x="8423557" y="3278308"/>
            <a:ext cx="3034905"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spcBef>
                <a:spcPct val="50000"/>
              </a:spcBef>
              <a:defRPr/>
            </a:pPr>
            <a:r>
              <a:rPr lang="zh-CN" altLang="en-US" sz="2700" dirty="0">
                <a:latin typeface="Times New Roman" pitchFamily="18" charset="0"/>
                <a:cs typeface="Times New Roman" pitchFamily="18" charset="0"/>
              </a:rPr>
              <a:t> </a:t>
            </a:r>
            <a:r>
              <a:rPr lang="en-US" altLang="zh-CN" sz="2700" dirty="0">
                <a:latin typeface="Times New Roman" pitchFamily="18" charset="0"/>
                <a:cs typeface="Times New Roman" pitchFamily="18" charset="0"/>
              </a:rPr>
              <a:t>(</a:t>
            </a:r>
            <a:r>
              <a:rPr lang="en-US" altLang="zh-CN" sz="2700" dirty="0">
                <a:latin typeface="Times New Roman" pitchFamily="18" charset="0"/>
                <a:ea typeface="黑体" panose="02010609060101010101" pitchFamily="2" charset="-122"/>
                <a:cs typeface="Times New Roman" pitchFamily="18" charset="0"/>
              </a:rPr>
              <a:t>–36) </a:t>
            </a:r>
            <a:r>
              <a:rPr lang="en-US" altLang="zh-CN" sz="2700" dirty="0">
                <a:latin typeface="Times New Roman" pitchFamily="18" charset="0"/>
                <a:ea typeface="黑体" panose="02010609060101010101" pitchFamily="2" charset="-122"/>
                <a:cs typeface="Times New Roman" pitchFamily="18" charset="0"/>
                <a:sym typeface="Arial" panose="020B0604020202020204" pitchFamily="34" charset="0"/>
              </a:rPr>
              <a:t>×   </a:t>
            </a:r>
            <a:r>
              <a:rPr lang="en-US" altLang="zh-CN" sz="2700" dirty="0">
                <a:latin typeface="Times New Roman" pitchFamily="18" charset="0"/>
                <a:ea typeface="黑体" panose="02010609060101010101" pitchFamily="2" charset="-122"/>
                <a:cs typeface="Times New Roman" pitchFamily="18" charset="0"/>
              </a:rPr>
              <a:t>    =___</a:t>
            </a:r>
          </a:p>
        </p:txBody>
      </p:sp>
      <p:sp>
        <p:nvSpPr>
          <p:cNvPr id="32" name="文本框 202767"/>
          <p:cNvSpPr txBox="1">
            <a:spLocks noChangeArrowheads="1"/>
          </p:cNvSpPr>
          <p:nvPr/>
        </p:nvSpPr>
        <p:spPr bwMode="auto">
          <a:xfrm>
            <a:off x="8454050" y="4982271"/>
            <a:ext cx="2588420"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spcBef>
                <a:spcPct val="50000"/>
              </a:spcBef>
              <a:defRPr/>
            </a:pPr>
            <a:r>
              <a:rPr lang="en-US" altLang="zh-CN" sz="2700" dirty="0">
                <a:latin typeface="Times New Roman" pitchFamily="18" charset="0"/>
                <a:cs typeface="Times New Roman" pitchFamily="18" charset="0"/>
              </a:rPr>
              <a:t> (</a:t>
            </a:r>
            <a:r>
              <a:rPr lang="en-US" altLang="zh-CN" sz="2700" dirty="0">
                <a:latin typeface="Times New Roman" pitchFamily="18" charset="0"/>
                <a:ea typeface="黑体" panose="02010609060101010101" pitchFamily="2" charset="-122"/>
                <a:cs typeface="Times New Roman" pitchFamily="18" charset="0"/>
              </a:rPr>
              <a:t>–72)</a:t>
            </a:r>
            <a:r>
              <a:rPr lang="en-US" altLang="zh-CN" sz="2700" dirty="0">
                <a:latin typeface="Times New Roman" pitchFamily="18" charset="0"/>
                <a:ea typeface="黑体" panose="02010609060101010101" pitchFamily="2" charset="-122"/>
                <a:cs typeface="Times New Roman" pitchFamily="18" charset="0"/>
                <a:sym typeface="Arial" panose="020B0604020202020204" pitchFamily="34" charset="0"/>
              </a:rPr>
              <a:t>×    </a:t>
            </a:r>
            <a:r>
              <a:rPr lang="en-US" altLang="zh-CN" sz="2700" dirty="0">
                <a:latin typeface="Times New Roman" pitchFamily="18" charset="0"/>
                <a:ea typeface="黑体" panose="02010609060101010101" pitchFamily="2" charset="-122"/>
                <a:cs typeface="Times New Roman" pitchFamily="18" charset="0"/>
              </a:rPr>
              <a:t>=___</a:t>
            </a:r>
          </a:p>
        </p:txBody>
      </p:sp>
      <p:sp>
        <p:nvSpPr>
          <p:cNvPr id="33" name="文本框 202776"/>
          <p:cNvSpPr txBox="1">
            <a:spLocks noChangeArrowheads="1"/>
          </p:cNvSpPr>
          <p:nvPr/>
        </p:nvSpPr>
        <p:spPr bwMode="auto">
          <a:xfrm>
            <a:off x="10221845" y="2413573"/>
            <a:ext cx="795763"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p>
            <a:pPr>
              <a:spcBef>
                <a:spcPct val="50000"/>
              </a:spcBef>
              <a:defRPr/>
            </a:pPr>
            <a:r>
              <a:rPr lang="en-US" altLang="zh-CN" sz="2700" dirty="0">
                <a:solidFill>
                  <a:srgbClr val="FF0000"/>
                </a:solidFill>
                <a:latin typeface="Times New Roman" pitchFamily="18" charset="0"/>
                <a:ea typeface="黑体" panose="02010609060101010101" pitchFamily="2" charset="-122"/>
                <a:cs typeface="Times New Roman" pitchFamily="18" charset="0"/>
              </a:rPr>
              <a:t>–2</a:t>
            </a:r>
          </a:p>
        </p:txBody>
      </p:sp>
      <p:sp>
        <p:nvSpPr>
          <p:cNvPr id="34" name="文本框 202777"/>
          <p:cNvSpPr txBox="1">
            <a:spLocks noChangeArrowheads="1"/>
          </p:cNvSpPr>
          <p:nvPr/>
        </p:nvSpPr>
        <p:spPr bwMode="auto">
          <a:xfrm>
            <a:off x="10547323" y="3216910"/>
            <a:ext cx="990295"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a:spcBef>
                <a:spcPct val="50000"/>
              </a:spcBef>
              <a:defRPr/>
            </a:pPr>
            <a:r>
              <a:rPr lang="en-US" altLang="zh-CN" sz="2700" dirty="0">
                <a:solidFill>
                  <a:srgbClr val="FF0000"/>
                </a:solidFill>
                <a:latin typeface="Times New Roman" pitchFamily="18" charset="0"/>
                <a:ea typeface="黑体" panose="02010609060101010101" pitchFamily="2" charset="-122"/>
                <a:cs typeface="Times New Roman" pitchFamily="18" charset="0"/>
              </a:rPr>
              <a:t>–6</a:t>
            </a:r>
          </a:p>
        </p:txBody>
      </p:sp>
      <p:grpSp>
        <p:nvGrpSpPr>
          <p:cNvPr id="42" name="组合 20"/>
          <p:cNvGrpSpPr/>
          <p:nvPr/>
        </p:nvGrpSpPr>
        <p:grpSpPr bwMode="auto">
          <a:xfrm>
            <a:off x="3375911" y="3056338"/>
            <a:ext cx="819496" cy="1932782"/>
            <a:chOff x="3232" y="3265"/>
            <a:chExt cx="1588" cy="3058"/>
          </a:xfrm>
        </p:grpSpPr>
        <p:sp>
          <p:nvSpPr>
            <p:cNvPr id="43" name="右箭头 42"/>
            <p:cNvSpPr/>
            <p:nvPr/>
          </p:nvSpPr>
          <p:spPr>
            <a:xfrm>
              <a:off x="3232" y="3265"/>
              <a:ext cx="1588" cy="454"/>
            </a:xfrm>
            <a:prstGeom prst="rightArrow">
              <a:avLst/>
            </a:prstGeom>
            <a:solidFill>
              <a:schemeClr val="accent5">
                <a:lumMod val="90000"/>
              </a:schemeClr>
            </a:solidFill>
            <a:ln w="9525" cap="flat" cmpd="sng" algn="ctr">
              <a:solidFill>
                <a:schemeClr val="tx1"/>
              </a:solidFill>
              <a:prstDash val="solid"/>
              <a:round/>
              <a:headEnd type="none" w="med" len="med"/>
              <a:tailEnd type="none" w="med" len="med"/>
            </a:ln>
          </p:spPr>
          <p:txBody>
            <a:bodyPr/>
            <a:lstStyle/>
            <a:p>
              <a:pPr>
                <a:defRPr/>
              </a:pPr>
              <a:endParaRPr lang="zh-CN" altLang="en-US" sz="1800" noProof="1">
                <a:latin typeface="Times New Roman" pitchFamily="18" charset="0"/>
                <a:cs typeface="Times New Roman" pitchFamily="18" charset="0"/>
              </a:endParaRPr>
            </a:p>
          </p:txBody>
        </p:sp>
        <p:sp>
          <p:nvSpPr>
            <p:cNvPr id="44" name="右箭头 43"/>
            <p:cNvSpPr/>
            <p:nvPr/>
          </p:nvSpPr>
          <p:spPr>
            <a:xfrm>
              <a:off x="3232" y="5869"/>
              <a:ext cx="1588" cy="454"/>
            </a:xfrm>
            <a:prstGeom prst="rightArrow">
              <a:avLst/>
            </a:prstGeom>
            <a:solidFill>
              <a:schemeClr val="accent5">
                <a:lumMod val="90000"/>
              </a:schemeClr>
            </a:solidFill>
            <a:ln w="9525" cap="flat" cmpd="sng" algn="ctr">
              <a:solidFill>
                <a:schemeClr val="tx1"/>
              </a:solidFill>
              <a:prstDash val="solid"/>
              <a:round/>
              <a:headEnd type="none" w="med" len="med"/>
              <a:tailEnd type="none" w="med" len="med"/>
            </a:ln>
          </p:spPr>
          <p:txBody>
            <a:bodyPr/>
            <a:lstStyle/>
            <a:p>
              <a:pPr>
                <a:defRPr/>
              </a:pPr>
              <a:endParaRPr lang="zh-CN" altLang="en-US" sz="1800" noProof="1">
                <a:latin typeface="Times New Roman" pitchFamily="18" charset="0"/>
                <a:cs typeface="Times New Roman" pitchFamily="18" charset="0"/>
              </a:endParaRPr>
            </a:p>
          </p:txBody>
        </p:sp>
      </p:grpSp>
      <p:grpSp>
        <p:nvGrpSpPr>
          <p:cNvPr id="45" name="组合 20"/>
          <p:cNvGrpSpPr/>
          <p:nvPr/>
        </p:nvGrpSpPr>
        <p:grpSpPr bwMode="auto">
          <a:xfrm>
            <a:off x="7243689" y="3093496"/>
            <a:ext cx="819496" cy="1932782"/>
            <a:chOff x="3232" y="3265"/>
            <a:chExt cx="1588" cy="3058"/>
          </a:xfrm>
        </p:grpSpPr>
        <p:sp>
          <p:nvSpPr>
            <p:cNvPr id="46" name="右箭头 45"/>
            <p:cNvSpPr/>
            <p:nvPr/>
          </p:nvSpPr>
          <p:spPr>
            <a:xfrm>
              <a:off x="3232" y="3265"/>
              <a:ext cx="1588" cy="454"/>
            </a:xfrm>
            <a:prstGeom prst="rightArrow">
              <a:avLst/>
            </a:prstGeom>
            <a:solidFill>
              <a:schemeClr val="accent5">
                <a:lumMod val="90000"/>
              </a:schemeClr>
            </a:solidFill>
            <a:ln w="9525" cap="flat" cmpd="sng" algn="ctr">
              <a:solidFill>
                <a:schemeClr val="tx1"/>
              </a:solidFill>
              <a:prstDash val="solid"/>
              <a:round/>
              <a:headEnd type="none" w="med" len="med"/>
              <a:tailEnd type="none" w="med" len="med"/>
            </a:ln>
          </p:spPr>
          <p:txBody>
            <a:bodyPr/>
            <a:lstStyle/>
            <a:p>
              <a:pPr>
                <a:defRPr/>
              </a:pPr>
              <a:endParaRPr lang="zh-CN" altLang="en-US" sz="1800" noProof="1">
                <a:latin typeface="Times New Roman" pitchFamily="18" charset="0"/>
                <a:cs typeface="Times New Roman" pitchFamily="18" charset="0"/>
              </a:endParaRPr>
            </a:p>
          </p:txBody>
        </p:sp>
        <p:sp>
          <p:nvSpPr>
            <p:cNvPr id="47" name="右箭头 46"/>
            <p:cNvSpPr/>
            <p:nvPr/>
          </p:nvSpPr>
          <p:spPr>
            <a:xfrm>
              <a:off x="3232" y="5869"/>
              <a:ext cx="1588" cy="454"/>
            </a:xfrm>
            <a:prstGeom prst="rightArrow">
              <a:avLst/>
            </a:prstGeom>
            <a:solidFill>
              <a:schemeClr val="accent5">
                <a:lumMod val="90000"/>
              </a:schemeClr>
            </a:solidFill>
            <a:ln w="9525" cap="flat" cmpd="sng" algn="ctr">
              <a:solidFill>
                <a:schemeClr val="tx1"/>
              </a:solidFill>
              <a:prstDash val="solid"/>
              <a:round/>
              <a:headEnd type="none" w="med" len="med"/>
              <a:tailEnd type="none" w="med" len="med"/>
            </a:ln>
          </p:spPr>
          <p:txBody>
            <a:bodyPr/>
            <a:lstStyle/>
            <a:p>
              <a:pPr>
                <a:defRPr/>
              </a:pPr>
              <a:endParaRPr lang="zh-CN" altLang="en-US" sz="1800" noProof="1">
                <a:latin typeface="Times New Roman" pitchFamily="18" charset="0"/>
                <a:cs typeface="Times New Roman" pitchFamily="18" charset="0"/>
              </a:endParaRPr>
            </a:p>
          </p:txBody>
        </p:sp>
      </p:grpSp>
      <p:graphicFrame>
        <p:nvGraphicFramePr>
          <p:cNvPr id="9" name="对象 8"/>
          <p:cNvGraphicFramePr>
            <a:graphicFrameLocks noChangeAspect="1"/>
          </p:cNvGraphicFramePr>
          <p:nvPr>
            <p:extLst>
              <p:ext uri="{D42A27DB-BD31-4B8C-83A1-F6EECF244321}">
                <p14:modId xmlns:p14="http://schemas.microsoft.com/office/powerpoint/2010/main" val="1205414083"/>
              </p:ext>
            </p:extLst>
          </p:nvPr>
        </p:nvGraphicFramePr>
        <p:xfrm>
          <a:off x="9606348" y="2356011"/>
          <a:ext cx="280463" cy="816189"/>
        </p:xfrm>
        <a:graphic>
          <a:graphicData uri="http://schemas.openxmlformats.org/presentationml/2006/ole">
            <mc:AlternateContent xmlns:mc="http://schemas.openxmlformats.org/markup-compatibility/2006">
              <mc:Choice xmlns:v="urn:schemas-microsoft-com:vml" Requires="v">
                <p:oleObj spid="_x0000_s18509" name="Equation" r:id="rId10" imgW="139680" imgH="406080" progId="Equation.DSMT4">
                  <p:embed/>
                </p:oleObj>
              </mc:Choice>
              <mc:Fallback>
                <p:oleObj name="Equation" r:id="rId10" imgW="139680" imgH="406080" progId="Equation.DSMT4">
                  <p:embed/>
                  <p:pic>
                    <p:nvPicPr>
                      <p:cNvPr id="0" name=""/>
                      <p:cNvPicPr/>
                      <p:nvPr/>
                    </p:nvPicPr>
                    <p:blipFill>
                      <a:blip r:embed="rId11"/>
                      <a:stretch>
                        <a:fillRect/>
                      </a:stretch>
                    </p:blipFill>
                    <p:spPr>
                      <a:xfrm>
                        <a:off x="9606348" y="2356011"/>
                        <a:ext cx="280463" cy="816189"/>
                      </a:xfrm>
                      <a:prstGeom prst="rect">
                        <a:avLst/>
                      </a:prstGeom>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2850124946"/>
              </p:ext>
            </p:extLst>
          </p:nvPr>
        </p:nvGraphicFramePr>
        <p:xfrm>
          <a:off x="9767342" y="3117910"/>
          <a:ext cx="280971" cy="816189"/>
        </p:xfrm>
        <a:graphic>
          <a:graphicData uri="http://schemas.openxmlformats.org/presentationml/2006/ole">
            <mc:AlternateContent xmlns:mc="http://schemas.openxmlformats.org/markup-compatibility/2006">
              <mc:Choice xmlns:v="urn:schemas-microsoft-com:vml" Requires="v">
                <p:oleObj spid="_x0000_s18510" name="Equation" r:id="rId12" imgW="139680" imgH="406080" progId="Equation.DSMT4">
                  <p:embed/>
                </p:oleObj>
              </mc:Choice>
              <mc:Fallback>
                <p:oleObj name="Equation" r:id="rId12" imgW="139680" imgH="406080" progId="Equation.DSMT4">
                  <p:embed/>
                  <p:pic>
                    <p:nvPicPr>
                      <p:cNvPr id="0" name=""/>
                      <p:cNvPicPr>
                        <a:picLocks noChangeAspect="1" noChangeArrowheads="1"/>
                      </p:cNvPicPr>
                      <p:nvPr/>
                    </p:nvPicPr>
                    <p:blipFill>
                      <a:blip r:embed="rId13"/>
                      <a:srcRect/>
                      <a:stretch>
                        <a:fillRect/>
                      </a:stretch>
                    </p:blipFill>
                    <p:spPr bwMode="auto">
                      <a:xfrm>
                        <a:off x="9767342" y="3117910"/>
                        <a:ext cx="280971" cy="81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313290896"/>
              </p:ext>
            </p:extLst>
          </p:nvPr>
        </p:nvGraphicFramePr>
        <p:xfrm>
          <a:off x="8573784" y="3979137"/>
          <a:ext cx="2628558" cy="815106"/>
        </p:xfrm>
        <a:graphic>
          <a:graphicData uri="http://schemas.openxmlformats.org/presentationml/2006/ole">
            <mc:AlternateContent xmlns:mc="http://schemas.openxmlformats.org/markup-compatibility/2006">
              <mc:Choice xmlns:v="urn:schemas-microsoft-com:vml" Requires="v">
                <p:oleObj spid="_x0000_s18511" name="Equation" r:id="rId14" imgW="1307880" imgH="406080" progId="Equation.DSMT4">
                  <p:embed/>
                </p:oleObj>
              </mc:Choice>
              <mc:Fallback>
                <p:oleObj name="Equation" r:id="rId14" imgW="1307880" imgH="406080" progId="Equation.DSMT4">
                  <p:embed/>
                  <p:pic>
                    <p:nvPicPr>
                      <p:cNvPr id="0" name=""/>
                      <p:cNvPicPr/>
                      <p:nvPr/>
                    </p:nvPicPr>
                    <p:blipFill>
                      <a:blip r:embed="rId15"/>
                      <a:stretch>
                        <a:fillRect/>
                      </a:stretch>
                    </p:blipFill>
                    <p:spPr>
                      <a:xfrm>
                        <a:off x="8573784" y="3979137"/>
                        <a:ext cx="2628558" cy="815106"/>
                      </a:xfrm>
                      <a:prstGeom prst="rect">
                        <a:avLst/>
                      </a:prstGeom>
                    </p:spPr>
                  </p:pic>
                </p:oleObj>
              </mc:Fallback>
            </mc:AlternateContent>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val="1457352913"/>
              </p:ext>
            </p:extLst>
          </p:nvPr>
        </p:nvGraphicFramePr>
        <p:xfrm>
          <a:off x="9765614" y="4834353"/>
          <a:ext cx="280463" cy="816189"/>
        </p:xfrm>
        <a:graphic>
          <a:graphicData uri="http://schemas.openxmlformats.org/presentationml/2006/ole">
            <mc:AlternateContent xmlns:mc="http://schemas.openxmlformats.org/markup-compatibility/2006">
              <mc:Choice xmlns:v="urn:schemas-microsoft-com:vml" Requires="v">
                <p:oleObj spid="_x0000_s18512" name="Equation" r:id="rId16" imgW="139680" imgH="406080" progId="Equation.DSMT4">
                  <p:embed/>
                </p:oleObj>
              </mc:Choice>
              <mc:Fallback>
                <p:oleObj name="Equation" r:id="rId16" imgW="139680" imgH="406080" progId="Equation.DSMT4">
                  <p:embed/>
                  <p:pic>
                    <p:nvPicPr>
                      <p:cNvPr id="0" name=""/>
                      <p:cNvPicPr/>
                      <p:nvPr/>
                    </p:nvPicPr>
                    <p:blipFill>
                      <a:blip r:embed="rId17"/>
                      <a:stretch>
                        <a:fillRect/>
                      </a:stretch>
                    </p:blipFill>
                    <p:spPr>
                      <a:xfrm>
                        <a:off x="9765614" y="4834353"/>
                        <a:ext cx="280463" cy="816189"/>
                      </a:xfrm>
                      <a:prstGeom prst="rect">
                        <a:avLst/>
                      </a:prstGeom>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3130907898"/>
              </p:ext>
            </p:extLst>
          </p:nvPr>
        </p:nvGraphicFramePr>
        <p:xfrm>
          <a:off x="10773940" y="3761334"/>
          <a:ext cx="280463" cy="816189"/>
        </p:xfrm>
        <a:graphic>
          <a:graphicData uri="http://schemas.openxmlformats.org/presentationml/2006/ole">
            <mc:AlternateContent xmlns:mc="http://schemas.openxmlformats.org/markup-compatibility/2006">
              <mc:Choice xmlns:v="urn:schemas-microsoft-com:vml" Requires="v">
                <p:oleObj spid="_x0000_s18513" name="Equation" r:id="rId18" imgW="139680" imgH="406080" progId="Equation.DSMT4">
                  <p:embed/>
                </p:oleObj>
              </mc:Choice>
              <mc:Fallback>
                <p:oleObj name="Equation" r:id="rId18" imgW="139680" imgH="406080" progId="Equation.DSMT4">
                  <p:embed/>
                  <p:pic>
                    <p:nvPicPr>
                      <p:cNvPr id="0" name=""/>
                      <p:cNvPicPr/>
                      <p:nvPr/>
                    </p:nvPicPr>
                    <p:blipFill>
                      <a:blip r:embed="rId19"/>
                      <a:stretch>
                        <a:fillRect/>
                      </a:stretch>
                    </p:blipFill>
                    <p:spPr>
                      <a:xfrm>
                        <a:off x="10773940" y="3761334"/>
                        <a:ext cx="280463" cy="816189"/>
                      </a:xfrm>
                      <a:prstGeom prst="rect">
                        <a:avLst/>
                      </a:prstGeom>
                    </p:spPr>
                  </p:pic>
                </p:oleObj>
              </mc:Fallback>
            </mc:AlternateContent>
          </a:graphicData>
        </a:graphic>
      </p:graphicFrame>
      <p:sp>
        <p:nvSpPr>
          <p:cNvPr id="50" name="文本框 14"/>
          <p:cNvSpPr txBox="1">
            <a:spLocks noChangeArrowheads="1"/>
          </p:cNvSpPr>
          <p:nvPr/>
        </p:nvSpPr>
        <p:spPr bwMode="auto">
          <a:xfrm>
            <a:off x="10333480" y="4894384"/>
            <a:ext cx="708990" cy="53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700" dirty="0">
                <a:solidFill>
                  <a:srgbClr val="FF0000"/>
                </a:solidFill>
                <a:latin typeface="Times New Roman" pitchFamily="18" charset="0"/>
                <a:ea typeface="黑体" panose="02010609060101010101" pitchFamily="2" charset="-122"/>
                <a:cs typeface="Times New Roman" pitchFamily="18" charset="0"/>
              </a:rPr>
              <a:t>–8</a:t>
            </a:r>
          </a:p>
        </p:txBody>
      </p:sp>
    </p:spTree>
    <p:extLst>
      <p:ext uri="{BB962C8B-B14F-4D97-AF65-F5344CB8AC3E}">
        <p14:creationId xmlns:p14="http://schemas.microsoft.com/office/powerpoint/2010/main" val="5647800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5">
                                            <p:txEl>
                                              <p:pRg st="0" end="0"/>
                                            </p:txEl>
                                          </p:spTgt>
                                        </p:tgtEl>
                                        <p:attrNameLst>
                                          <p:attrName>style.visibility</p:attrName>
                                        </p:attrNameLst>
                                      </p:cBhvr>
                                      <p:to>
                                        <p:strVal val="visible"/>
                                      </p:to>
                                    </p:set>
                                    <p:anim calcmode="lin" valueType="num">
                                      <p:cBhvr additive="base">
                                        <p:cTn id="12" dur="500" fill="hold"/>
                                        <p:tgtEl>
                                          <p:spTgt spid="614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14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145">
                                            <p:txEl>
                                              <p:pRg st="1" end="1"/>
                                            </p:txEl>
                                          </p:spTgt>
                                        </p:tgtEl>
                                        <p:attrNameLst>
                                          <p:attrName>style.visibility</p:attrName>
                                        </p:attrNameLst>
                                      </p:cBhvr>
                                      <p:to>
                                        <p:strVal val="visible"/>
                                      </p:to>
                                    </p:set>
                                    <p:anim calcmode="lin" valueType="num">
                                      <p:cBhvr additive="base">
                                        <p:cTn id="16" dur="500" fill="hold"/>
                                        <p:tgtEl>
                                          <p:spTgt spid="614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145">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145">
                                            <p:txEl>
                                              <p:pRg st="2" end="2"/>
                                            </p:txEl>
                                          </p:spTgt>
                                        </p:tgtEl>
                                        <p:attrNameLst>
                                          <p:attrName>style.visibility</p:attrName>
                                        </p:attrNameLst>
                                      </p:cBhvr>
                                      <p:to>
                                        <p:strVal val="visible"/>
                                      </p:to>
                                    </p:set>
                                    <p:anim calcmode="lin" valueType="num">
                                      <p:cBhvr additive="base">
                                        <p:cTn id="24" dur="500" fill="hold"/>
                                        <p:tgtEl>
                                          <p:spTgt spid="614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145">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145">
                                            <p:txEl>
                                              <p:pRg st="3" end="3"/>
                                            </p:txEl>
                                          </p:spTgt>
                                        </p:tgtEl>
                                        <p:attrNameLst>
                                          <p:attrName>style.visibility</p:attrName>
                                        </p:attrNameLst>
                                      </p:cBhvr>
                                      <p:to>
                                        <p:strVal val="visible"/>
                                      </p:to>
                                    </p:set>
                                    <p:anim calcmode="lin" valueType="num">
                                      <p:cBhvr additive="base">
                                        <p:cTn id="28" dur="500" fill="hold"/>
                                        <p:tgtEl>
                                          <p:spTgt spid="6145">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14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ppt_x"/>
                                          </p:val>
                                        </p:tav>
                                        <p:tav tm="100000">
                                          <p:val>
                                            <p:strVal val="#ppt_x"/>
                                          </p:val>
                                        </p:tav>
                                      </p:tavLst>
                                    </p:anim>
                                    <p:anim calcmode="lin" valueType="num">
                                      <p:cBhvr additive="base">
                                        <p:cTn id="4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ppt_x"/>
                                          </p:val>
                                        </p:tav>
                                        <p:tav tm="100000">
                                          <p:val>
                                            <p:strVal val="#ppt_x"/>
                                          </p:val>
                                        </p:tav>
                                      </p:tavLst>
                                    </p:anim>
                                    <p:anim calcmode="lin" valueType="num">
                                      <p:cBhvr additive="base">
                                        <p:cTn id="59" dur="50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ppt_x"/>
                                          </p:val>
                                        </p:tav>
                                        <p:tav tm="100000">
                                          <p:val>
                                            <p:strVal val="#ppt_x"/>
                                          </p:val>
                                        </p:tav>
                                      </p:tavLst>
                                    </p:anim>
                                    <p:anim calcmode="lin" valueType="num">
                                      <p:cBhvr additive="base">
                                        <p:cTn id="63" dur="500" fill="hold"/>
                                        <p:tgtEl>
                                          <p:spTgt spid="31"/>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additive="base">
                                        <p:cTn id="66" dur="500" fill="hold"/>
                                        <p:tgtEl>
                                          <p:spTgt spid="11"/>
                                        </p:tgtEl>
                                        <p:attrNameLst>
                                          <p:attrName>ppt_x</p:attrName>
                                        </p:attrNameLst>
                                      </p:cBhvr>
                                      <p:tavLst>
                                        <p:tav tm="0">
                                          <p:val>
                                            <p:strVal val="#ppt_x"/>
                                          </p:val>
                                        </p:tav>
                                        <p:tav tm="100000">
                                          <p:val>
                                            <p:strVal val="#ppt_x"/>
                                          </p:val>
                                        </p:tav>
                                      </p:tavLst>
                                    </p:anim>
                                    <p:anim calcmode="lin" valueType="num">
                                      <p:cBhvr additive="base">
                                        <p:cTn id="67" dur="500" fill="hold"/>
                                        <p:tgtEl>
                                          <p:spTgt spid="11"/>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ppt_x"/>
                                          </p:val>
                                        </p:tav>
                                        <p:tav tm="100000">
                                          <p:val>
                                            <p:strVal val="#ppt_x"/>
                                          </p:val>
                                        </p:tav>
                                      </p:tavLst>
                                    </p:anim>
                                    <p:anim calcmode="lin" valueType="num">
                                      <p:cBhvr additive="base">
                                        <p:cTn id="71" dur="500" fill="hold"/>
                                        <p:tgtEl>
                                          <p:spTgt spid="32"/>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500" fill="hold"/>
                                        <p:tgtEl>
                                          <p:spTgt spid="9"/>
                                        </p:tgtEl>
                                        <p:attrNameLst>
                                          <p:attrName>ppt_x</p:attrName>
                                        </p:attrNameLst>
                                      </p:cBhvr>
                                      <p:tavLst>
                                        <p:tav tm="0">
                                          <p:val>
                                            <p:strVal val="#ppt_x"/>
                                          </p:val>
                                        </p:tav>
                                        <p:tav tm="100000">
                                          <p:val>
                                            <p:strVal val="#ppt_x"/>
                                          </p:val>
                                        </p:tav>
                                      </p:tavLst>
                                    </p:anim>
                                    <p:anim calcmode="lin" valueType="num">
                                      <p:cBhvr additive="base">
                                        <p:cTn id="75" dur="500" fill="hold"/>
                                        <p:tgtEl>
                                          <p:spTgt spid="9"/>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fill="hold"/>
                                        <p:tgtEl>
                                          <p:spTgt spid="10"/>
                                        </p:tgtEl>
                                        <p:attrNameLst>
                                          <p:attrName>ppt_x</p:attrName>
                                        </p:attrNameLst>
                                      </p:cBhvr>
                                      <p:tavLst>
                                        <p:tav tm="0">
                                          <p:val>
                                            <p:strVal val="#ppt_x"/>
                                          </p:val>
                                        </p:tav>
                                        <p:tav tm="100000">
                                          <p:val>
                                            <p:strVal val="#ppt_x"/>
                                          </p:val>
                                        </p:tav>
                                      </p:tavLst>
                                    </p:anim>
                                    <p:anim calcmode="lin" valueType="num">
                                      <p:cBhvr additive="base">
                                        <p:cTn id="79" dur="500" fill="hold"/>
                                        <p:tgtEl>
                                          <p:spTgt spid="10"/>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500" fill="hold"/>
                                        <p:tgtEl>
                                          <p:spTgt spid="14"/>
                                        </p:tgtEl>
                                        <p:attrNameLst>
                                          <p:attrName>ppt_x</p:attrName>
                                        </p:attrNameLst>
                                      </p:cBhvr>
                                      <p:tavLst>
                                        <p:tav tm="0">
                                          <p:val>
                                            <p:strVal val="#ppt_x"/>
                                          </p:val>
                                        </p:tav>
                                        <p:tav tm="100000">
                                          <p:val>
                                            <p:strVal val="#ppt_x"/>
                                          </p:val>
                                        </p:tav>
                                      </p:tavLst>
                                    </p:anim>
                                    <p:anim calcmode="lin" valueType="num">
                                      <p:cBhvr additive="base">
                                        <p:cTn id="8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33"/>
                                        </p:tgtEl>
                                        <p:attrNameLst>
                                          <p:attrName>style.visibility</p:attrName>
                                        </p:attrNameLst>
                                      </p:cBhvr>
                                      <p:to>
                                        <p:strVal val="visible"/>
                                      </p:to>
                                    </p:set>
                                    <p:anim calcmode="lin" valueType="num">
                                      <p:cBhvr additive="base">
                                        <p:cTn id="88" dur="500" fill="hold"/>
                                        <p:tgtEl>
                                          <p:spTgt spid="33"/>
                                        </p:tgtEl>
                                        <p:attrNameLst>
                                          <p:attrName>ppt_x</p:attrName>
                                        </p:attrNameLst>
                                      </p:cBhvr>
                                      <p:tavLst>
                                        <p:tav tm="0">
                                          <p:val>
                                            <p:strVal val="#ppt_x"/>
                                          </p:val>
                                        </p:tav>
                                        <p:tav tm="100000">
                                          <p:val>
                                            <p:strVal val="#ppt_x"/>
                                          </p:val>
                                        </p:tav>
                                      </p:tavLst>
                                    </p:anim>
                                    <p:anim calcmode="lin" valueType="num">
                                      <p:cBhvr additive="base">
                                        <p:cTn id="89" dur="500" fill="hold"/>
                                        <p:tgtEl>
                                          <p:spTgt spid="33"/>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additive="base">
                                        <p:cTn id="92" dur="500" fill="hold"/>
                                        <p:tgtEl>
                                          <p:spTgt spid="34"/>
                                        </p:tgtEl>
                                        <p:attrNameLst>
                                          <p:attrName>ppt_x</p:attrName>
                                        </p:attrNameLst>
                                      </p:cBhvr>
                                      <p:tavLst>
                                        <p:tav tm="0">
                                          <p:val>
                                            <p:strVal val="#ppt_x"/>
                                          </p:val>
                                        </p:tav>
                                        <p:tav tm="100000">
                                          <p:val>
                                            <p:strVal val="#ppt_x"/>
                                          </p:val>
                                        </p:tav>
                                      </p:tavLst>
                                    </p:anim>
                                    <p:anim calcmode="lin" valueType="num">
                                      <p:cBhvr additive="base">
                                        <p:cTn id="93" dur="500" fill="hold"/>
                                        <p:tgtEl>
                                          <p:spTgt spid="34"/>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50"/>
                                        </p:tgtEl>
                                        <p:attrNameLst>
                                          <p:attrName>style.visibility</p:attrName>
                                        </p:attrNameLst>
                                      </p:cBhvr>
                                      <p:to>
                                        <p:strVal val="visible"/>
                                      </p:to>
                                    </p:set>
                                    <p:anim calcmode="lin" valueType="num">
                                      <p:cBhvr additive="base">
                                        <p:cTn id="96" dur="500" fill="hold"/>
                                        <p:tgtEl>
                                          <p:spTgt spid="50"/>
                                        </p:tgtEl>
                                        <p:attrNameLst>
                                          <p:attrName>ppt_x</p:attrName>
                                        </p:attrNameLst>
                                      </p:cBhvr>
                                      <p:tavLst>
                                        <p:tav tm="0">
                                          <p:val>
                                            <p:strVal val="#ppt_x"/>
                                          </p:val>
                                        </p:tav>
                                        <p:tav tm="100000">
                                          <p:val>
                                            <p:strVal val="#ppt_x"/>
                                          </p:val>
                                        </p:tav>
                                      </p:tavLst>
                                    </p:anim>
                                    <p:anim calcmode="lin" valueType="num">
                                      <p:cBhvr additive="base">
                                        <p:cTn id="97" dur="500" fill="hold"/>
                                        <p:tgtEl>
                                          <p:spTgt spid="50"/>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17"/>
                                        </p:tgtEl>
                                        <p:attrNameLst>
                                          <p:attrName>style.visibility</p:attrName>
                                        </p:attrNameLst>
                                      </p:cBhvr>
                                      <p:to>
                                        <p:strVal val="visible"/>
                                      </p:to>
                                    </p:set>
                                    <p:anim calcmode="lin" valueType="num">
                                      <p:cBhvr additive="base">
                                        <p:cTn id="100" dur="500" fill="hold"/>
                                        <p:tgtEl>
                                          <p:spTgt spid="17"/>
                                        </p:tgtEl>
                                        <p:attrNameLst>
                                          <p:attrName>ppt_x</p:attrName>
                                        </p:attrNameLst>
                                      </p:cBhvr>
                                      <p:tavLst>
                                        <p:tav tm="0">
                                          <p:val>
                                            <p:strVal val="#ppt_x"/>
                                          </p:val>
                                        </p:tav>
                                        <p:tav tm="100000">
                                          <p:val>
                                            <p:strVal val="#ppt_x"/>
                                          </p:val>
                                        </p:tav>
                                      </p:tavLst>
                                    </p:anim>
                                    <p:anim calcmode="lin" valueType="num">
                                      <p:cBhvr additive="base">
                                        <p:cTn id="10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build="allAtOnce" bldLvl="0"/>
      <p:bldP spid="12" grpId="0"/>
      <p:bldP spid="13" grpId="0"/>
      <p:bldP spid="15" grpId="0"/>
      <p:bldP spid="30" grpId="0"/>
      <p:bldP spid="31" grpId="0"/>
      <p:bldP spid="32" grpId="0"/>
      <p:bldP spid="33" grpId="0"/>
      <p:bldP spid="34"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02780"/>
          <p:cNvSpPr txBox="1">
            <a:spLocks noChangeArrowheads="1"/>
          </p:cNvSpPr>
          <p:nvPr/>
        </p:nvSpPr>
        <p:spPr bwMode="auto">
          <a:xfrm>
            <a:off x="1205110" y="1993776"/>
            <a:ext cx="10425929" cy="150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1679958" indent="-1679958" eaLnBrk="1" hangingPunct="1">
              <a:lnSpc>
                <a:spcPct val="150000"/>
              </a:lnSpc>
            </a:pPr>
            <a:r>
              <a:rPr lang="en-US" altLang="zh-CN" sz="3200" dirty="0">
                <a:solidFill>
                  <a:srgbClr val="0000FF"/>
                </a:solidFill>
                <a:latin typeface="Times New Roman" pitchFamily="18" charset="0"/>
                <a:ea typeface="黑体" panose="02010609060101010101" pitchFamily="2" charset="-122"/>
                <a:cs typeface="Times New Roman" pitchFamily="18" charset="0"/>
              </a:rPr>
              <a:t>【</a:t>
            </a:r>
            <a:r>
              <a:rPr lang="zh-CN" altLang="en-US" sz="3200" dirty="0">
                <a:solidFill>
                  <a:srgbClr val="0000FF"/>
                </a:solidFill>
                <a:latin typeface="Times New Roman" pitchFamily="18" charset="0"/>
                <a:ea typeface="黑体" panose="02010609060101010101" pitchFamily="2" charset="-122"/>
                <a:cs typeface="Times New Roman" pitchFamily="18" charset="0"/>
              </a:rPr>
              <a:t>思考</a:t>
            </a:r>
            <a:r>
              <a:rPr lang="en-US" altLang="zh-CN" sz="3200" dirty="0">
                <a:solidFill>
                  <a:srgbClr val="0000FF"/>
                </a:solidFill>
                <a:latin typeface="Times New Roman" pitchFamily="18" charset="0"/>
                <a:ea typeface="黑体" panose="02010609060101010101" pitchFamily="2" charset="-122"/>
                <a:cs typeface="Times New Roman" pitchFamily="18" charset="0"/>
              </a:rPr>
              <a:t>】</a:t>
            </a:r>
            <a:r>
              <a:rPr lang="zh-CN" altLang="en-US" sz="3200" dirty="0">
                <a:latin typeface="Times New Roman" pitchFamily="18" charset="0"/>
                <a:ea typeface="楷体" panose="02010609060101010101" pitchFamily="49" charset="-122"/>
                <a:cs typeface="Times New Roman" pitchFamily="18" charset="0"/>
              </a:rPr>
              <a:t>上面各组数计算结果有什么关系</a:t>
            </a:r>
            <a:r>
              <a:rPr lang="zh-CN" altLang="en-US" sz="3200" dirty="0" smtClean="0">
                <a:latin typeface="Times New Roman" pitchFamily="18" charset="0"/>
                <a:ea typeface="楷体" panose="02010609060101010101" pitchFamily="49" charset="-122"/>
                <a:cs typeface="Times New Roman" pitchFamily="18" charset="0"/>
              </a:rPr>
              <a:t>？</a:t>
            </a:r>
            <a:endParaRPr lang="en-US" altLang="zh-CN" sz="3200" dirty="0" smtClean="0">
              <a:latin typeface="Times New Roman" pitchFamily="18" charset="0"/>
              <a:ea typeface="楷体" panose="02010609060101010101" pitchFamily="49" charset="-122"/>
              <a:cs typeface="Times New Roman" pitchFamily="18" charset="0"/>
            </a:endParaRPr>
          </a:p>
          <a:p>
            <a:pPr marL="1679958" indent="-1679958" eaLnBrk="1" hangingPunct="1">
              <a:lnSpc>
                <a:spcPct val="150000"/>
              </a:lnSpc>
            </a:pPr>
            <a:r>
              <a:rPr lang="zh-CN" altLang="en-US" sz="3200" dirty="0" smtClean="0">
                <a:latin typeface="Times New Roman" pitchFamily="18" charset="0"/>
                <a:ea typeface="楷体" panose="02010609060101010101" pitchFamily="49" charset="-122"/>
                <a:cs typeface="Times New Roman" pitchFamily="18" charset="0"/>
              </a:rPr>
              <a:t>由此</a:t>
            </a:r>
            <a:r>
              <a:rPr lang="zh-CN" altLang="en-US" sz="3200" dirty="0">
                <a:latin typeface="Times New Roman" pitchFamily="18" charset="0"/>
                <a:ea typeface="楷体" panose="02010609060101010101" pitchFamily="49" charset="-122"/>
                <a:cs typeface="Times New Roman" pitchFamily="18" charset="0"/>
              </a:rPr>
              <a:t>你能得到有理数的除法法则了吗？</a:t>
            </a:r>
          </a:p>
        </p:txBody>
      </p:sp>
    </p:spTree>
    <p:extLst>
      <p:ext uri="{BB962C8B-B14F-4D97-AF65-F5344CB8AC3E}">
        <p14:creationId xmlns:p14="http://schemas.microsoft.com/office/powerpoint/2010/main" val="19798927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对象 7"/>
          <p:cNvGraphicFramePr>
            <a:graphicFrameLocks noChangeAspect="1"/>
          </p:cNvGraphicFramePr>
          <p:nvPr>
            <p:extLst>
              <p:ext uri="{D42A27DB-BD31-4B8C-83A1-F6EECF244321}">
                <p14:modId xmlns:p14="http://schemas.microsoft.com/office/powerpoint/2010/main" val="2134948403"/>
              </p:ext>
            </p:extLst>
          </p:nvPr>
        </p:nvGraphicFramePr>
        <p:xfrm>
          <a:off x="5505866" y="4404019"/>
          <a:ext cx="1887821" cy="910377"/>
        </p:xfrm>
        <a:graphic>
          <a:graphicData uri="http://schemas.openxmlformats.org/presentationml/2006/ole">
            <mc:AlternateContent xmlns:mc="http://schemas.openxmlformats.org/markup-compatibility/2006">
              <mc:Choice xmlns:v="urn:schemas-microsoft-com:vml" Requires="v">
                <p:oleObj spid="_x0000_s19478" name="Equation" r:id="rId3" imgW="685800" imgH="406080" progId="Equation.DSMT4">
                  <p:embed/>
                </p:oleObj>
              </mc:Choice>
              <mc:Fallback>
                <p:oleObj name="Equation" r:id="rId3" imgW="685800" imgH="406080" progId="Equation.DSMT4">
                  <p:embed/>
                  <p:pic>
                    <p:nvPicPr>
                      <p:cNvPr id="0" name=""/>
                      <p:cNvPicPr>
                        <a:picLocks noChangeAspect="1" noChangeArrowheads="1"/>
                      </p:cNvPicPr>
                      <p:nvPr/>
                    </p:nvPicPr>
                    <p:blipFill>
                      <a:blip r:embed="rId4"/>
                      <a:srcRect/>
                      <a:stretch>
                        <a:fillRect/>
                      </a:stretch>
                    </p:blipFill>
                    <p:spPr bwMode="auto">
                      <a:xfrm>
                        <a:off x="5505866" y="4404019"/>
                        <a:ext cx="1887821" cy="91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0178" name="组合 31"/>
          <p:cNvGrpSpPr/>
          <p:nvPr/>
        </p:nvGrpSpPr>
        <p:grpSpPr bwMode="auto">
          <a:xfrm>
            <a:off x="804512" y="2851178"/>
            <a:ext cx="6003421" cy="565282"/>
            <a:chOff x="1016" y="3386"/>
            <a:chExt cx="9457" cy="890"/>
          </a:xfrm>
        </p:grpSpPr>
        <p:sp>
          <p:nvSpPr>
            <p:cNvPr id="50217" name="文本框 12"/>
            <p:cNvSpPr txBox="1">
              <a:spLocks noChangeArrowheads="1"/>
            </p:cNvSpPr>
            <p:nvPr/>
          </p:nvSpPr>
          <p:spPr bwMode="auto">
            <a:xfrm>
              <a:off x="1016" y="3452"/>
              <a:ext cx="633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latin typeface="Times New Roman" pitchFamily="18" charset="0"/>
                  <a:ea typeface="楷体" pitchFamily="49" charset="-122"/>
                  <a:cs typeface="Times New Roman" pitchFamily="18" charset="0"/>
                </a:rPr>
                <a:t>（</a:t>
              </a:r>
              <a:r>
                <a:rPr lang="en-US" altLang="zh-CN" sz="2800" dirty="0">
                  <a:latin typeface="Times New Roman" pitchFamily="18" charset="0"/>
                  <a:ea typeface="楷体" pitchFamily="49" charset="-122"/>
                  <a:cs typeface="Times New Roman" pitchFamily="18" charset="0"/>
                </a:rPr>
                <a:t>1</a:t>
              </a:r>
              <a:r>
                <a:rPr lang="zh-CN" altLang="en-US" sz="2800" dirty="0">
                  <a:latin typeface="Times New Roman" pitchFamily="18" charset="0"/>
                  <a:ea typeface="楷体" pitchFamily="49" charset="-122"/>
                  <a:cs typeface="Times New Roman" pitchFamily="18" charset="0"/>
                </a:rPr>
                <a:t>）</a:t>
              </a:r>
              <a:r>
                <a:rPr lang="en-US" altLang="zh-CN" sz="2800" dirty="0">
                  <a:latin typeface="Times New Roman" pitchFamily="18" charset="0"/>
                  <a:ea typeface="楷体" pitchFamily="49" charset="-122"/>
                  <a:cs typeface="Times New Roman" pitchFamily="18" charset="0"/>
                </a:rPr>
                <a:t>(+6)</a:t>
              </a:r>
              <a:r>
                <a:rPr lang="zh-CN" altLang="en-US" sz="2800" dirty="0">
                  <a:latin typeface="Times New Roman" pitchFamily="18" charset="0"/>
                  <a:ea typeface="楷体" pitchFamily="49" charset="-122"/>
                  <a:cs typeface="Times New Roman" pitchFamily="18" charset="0"/>
                </a:rPr>
                <a:t>÷</a:t>
              </a:r>
              <a:r>
                <a:rPr lang="en-US" altLang="zh-CN" sz="2800" dirty="0">
                  <a:latin typeface="Times New Roman" pitchFamily="18" charset="0"/>
                  <a:ea typeface="楷体" pitchFamily="49" charset="-122"/>
                  <a:cs typeface="Times New Roman" pitchFamily="18" charset="0"/>
                </a:rPr>
                <a:t>(+2) =                   </a:t>
              </a:r>
            </a:p>
          </p:txBody>
        </p:sp>
        <p:sp>
          <p:nvSpPr>
            <p:cNvPr id="50219" name="文本框 25"/>
            <p:cNvSpPr txBox="1">
              <a:spLocks noChangeArrowheads="1"/>
            </p:cNvSpPr>
            <p:nvPr/>
          </p:nvSpPr>
          <p:spPr bwMode="auto">
            <a:xfrm>
              <a:off x="5578" y="3386"/>
              <a:ext cx="897"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Times New Roman" pitchFamily="18" charset="0"/>
                  <a:cs typeface="Times New Roman" pitchFamily="18" charset="0"/>
                  <a:sym typeface="宋体" panose="02010600030101010101" pitchFamily="2" charset="-122"/>
                </a:rPr>
                <a:t>+3</a:t>
              </a:r>
            </a:p>
          </p:txBody>
        </p:sp>
        <p:sp>
          <p:nvSpPr>
            <p:cNvPr id="50220" name="文本框 27"/>
            <p:cNvSpPr txBox="1">
              <a:spLocks noChangeArrowheads="1"/>
            </p:cNvSpPr>
            <p:nvPr/>
          </p:nvSpPr>
          <p:spPr bwMode="auto">
            <a:xfrm>
              <a:off x="9576" y="3401"/>
              <a:ext cx="897"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Times New Roman" pitchFamily="18" charset="0"/>
                  <a:cs typeface="Times New Roman" pitchFamily="18" charset="0"/>
                  <a:sym typeface="宋体" panose="02010600030101010101" pitchFamily="2" charset="-122"/>
                </a:rPr>
                <a:t>+3</a:t>
              </a:r>
            </a:p>
          </p:txBody>
        </p:sp>
      </p:grpSp>
      <p:grpSp>
        <p:nvGrpSpPr>
          <p:cNvPr id="50179" name="组合 30"/>
          <p:cNvGrpSpPr/>
          <p:nvPr/>
        </p:nvGrpSpPr>
        <p:grpSpPr bwMode="auto">
          <a:xfrm>
            <a:off x="804512" y="4549770"/>
            <a:ext cx="7025895" cy="606566"/>
            <a:chOff x="849" y="5008"/>
            <a:chExt cx="11068" cy="955"/>
          </a:xfrm>
        </p:grpSpPr>
        <p:sp>
          <p:nvSpPr>
            <p:cNvPr id="50213" name="文本框 11"/>
            <p:cNvSpPr txBox="1">
              <a:spLocks noChangeArrowheads="1"/>
            </p:cNvSpPr>
            <p:nvPr/>
          </p:nvSpPr>
          <p:spPr bwMode="auto">
            <a:xfrm>
              <a:off x="849" y="5060"/>
              <a:ext cx="6336" cy="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latin typeface="Times New Roman" pitchFamily="18" charset="0"/>
                  <a:ea typeface="黑体" panose="02010609060101010101" pitchFamily="2" charset="-122"/>
                  <a:cs typeface="Times New Roman" pitchFamily="18" charset="0"/>
                </a:rPr>
                <a:t>（</a:t>
              </a:r>
              <a:r>
                <a:rPr lang="en-US" altLang="zh-CN" sz="2800" dirty="0">
                  <a:latin typeface="Times New Roman" pitchFamily="18" charset="0"/>
                  <a:ea typeface="黑体" panose="02010609060101010101" pitchFamily="2" charset="-122"/>
                  <a:cs typeface="Times New Roman" pitchFamily="18" charset="0"/>
                </a:rPr>
                <a:t>2</a:t>
              </a:r>
              <a:r>
                <a:rPr lang="zh-CN" altLang="en-US" sz="2800" dirty="0">
                  <a:latin typeface="Times New Roman" pitchFamily="18" charset="0"/>
                  <a:ea typeface="黑体" panose="02010609060101010101" pitchFamily="2" charset="-122"/>
                  <a:cs typeface="Times New Roman" pitchFamily="18" charset="0"/>
                </a:rPr>
                <a:t>）</a:t>
              </a:r>
              <a:r>
                <a:rPr lang="en-US" altLang="zh-CN" sz="2800" dirty="0">
                  <a:latin typeface="Times New Roman" pitchFamily="18" charset="0"/>
                  <a:ea typeface="黑体" panose="02010609060101010101" pitchFamily="2" charset="-122"/>
                  <a:cs typeface="Times New Roman" pitchFamily="18" charset="0"/>
                </a:rPr>
                <a:t>(+6)</a:t>
              </a:r>
              <a:r>
                <a:rPr lang="zh-CN" altLang="en-US" sz="2800" dirty="0">
                  <a:latin typeface="Times New Roman" pitchFamily="18" charset="0"/>
                  <a:ea typeface="黑体" panose="02010609060101010101" pitchFamily="2" charset="-122"/>
                  <a:cs typeface="Times New Roman" pitchFamily="18" charset="0"/>
                </a:rPr>
                <a:t>÷</a:t>
              </a:r>
              <a:r>
                <a:rPr lang="en-US" altLang="zh-CN" sz="2800" dirty="0">
                  <a:latin typeface="Times New Roman" pitchFamily="18" charset="0"/>
                  <a:ea typeface="黑体" panose="02010609060101010101" pitchFamily="2" charset="-122"/>
                  <a:cs typeface="Times New Roman" pitchFamily="18" charset="0"/>
                </a:rPr>
                <a:t>(–2) </a:t>
              </a:r>
              <a:r>
                <a:rPr lang="en-US" altLang="zh-CN" b="1" dirty="0" smtClean="0">
                  <a:latin typeface="Times New Roman" pitchFamily="18" charset="0"/>
                  <a:ea typeface="黑体" panose="02010609060101010101" pitchFamily="2" charset="-122"/>
                  <a:cs typeface="Times New Roman" pitchFamily="18" charset="0"/>
                </a:rPr>
                <a:t>=        </a:t>
              </a:r>
              <a:endParaRPr lang="en-US" altLang="zh-CN" b="1" dirty="0">
                <a:latin typeface="Times New Roman" pitchFamily="18" charset="0"/>
                <a:ea typeface="黑体" panose="02010609060101010101" pitchFamily="2" charset="-122"/>
                <a:cs typeface="Times New Roman" pitchFamily="18" charset="0"/>
              </a:endParaRPr>
            </a:p>
            <a:p>
              <a:pPr eaLnBrk="1" hangingPunct="1"/>
              <a:r>
                <a:rPr lang="en-US" altLang="zh-CN" sz="100" dirty="0">
                  <a:latin typeface="Times New Roman" pitchFamily="18" charset="0"/>
                  <a:cs typeface="Times New Roman" pitchFamily="18" charset="0"/>
                </a:rPr>
                <a:t>    </a:t>
              </a:r>
            </a:p>
          </p:txBody>
        </p:sp>
        <p:sp>
          <p:nvSpPr>
            <p:cNvPr id="50214" name="文本框 7"/>
            <p:cNvSpPr txBox="1">
              <a:spLocks noChangeArrowheads="1"/>
            </p:cNvSpPr>
            <p:nvPr/>
          </p:nvSpPr>
          <p:spPr bwMode="auto">
            <a:xfrm>
              <a:off x="5411" y="5033"/>
              <a:ext cx="862"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Times New Roman" pitchFamily="18" charset="0"/>
                  <a:cs typeface="Times New Roman" pitchFamily="18" charset="0"/>
                  <a:sym typeface="宋体" panose="02010600030101010101" pitchFamily="2" charset="-122"/>
                </a:rPr>
                <a:t>–3</a:t>
              </a:r>
            </a:p>
          </p:txBody>
        </p:sp>
        <p:sp>
          <p:nvSpPr>
            <p:cNvPr id="50216" name="文本框 28"/>
            <p:cNvSpPr txBox="1">
              <a:spLocks noChangeArrowheads="1"/>
            </p:cNvSpPr>
            <p:nvPr/>
          </p:nvSpPr>
          <p:spPr bwMode="auto">
            <a:xfrm>
              <a:off x="11060" y="5008"/>
              <a:ext cx="857"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Times New Roman" pitchFamily="18" charset="0"/>
                  <a:cs typeface="Times New Roman" pitchFamily="18" charset="0"/>
                  <a:sym typeface="宋体" panose="02010600030101010101" pitchFamily="2" charset="-122"/>
                </a:rPr>
                <a:t>–3</a:t>
              </a:r>
            </a:p>
          </p:txBody>
        </p:sp>
      </p:grpSp>
      <p:sp>
        <p:nvSpPr>
          <p:cNvPr id="50180" name="文本框 29"/>
          <p:cNvSpPr txBox="1">
            <a:spLocks noChangeArrowheads="1"/>
          </p:cNvSpPr>
          <p:nvPr/>
        </p:nvSpPr>
        <p:spPr bwMode="auto">
          <a:xfrm>
            <a:off x="1936756" y="1368531"/>
            <a:ext cx="8751277" cy="616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latin typeface="Times New Roman" pitchFamily="18" charset="0"/>
                <a:ea typeface="楷体" panose="02010609060101010101" pitchFamily="49" charset="-122"/>
                <a:cs typeface="Times New Roman" pitchFamily="18" charset="0"/>
              </a:rPr>
              <a:t>观察下列两组式子，你能找到它们的共同点吗？</a:t>
            </a:r>
          </a:p>
        </p:txBody>
      </p:sp>
      <p:grpSp>
        <p:nvGrpSpPr>
          <p:cNvPr id="4" name="Group 9"/>
          <p:cNvGrpSpPr/>
          <p:nvPr/>
        </p:nvGrpSpPr>
        <p:grpSpPr bwMode="auto">
          <a:xfrm>
            <a:off x="2637280" y="4465932"/>
            <a:ext cx="3275888" cy="215950"/>
            <a:chOff x="2629" y="1979"/>
            <a:chExt cx="1208" cy="136"/>
          </a:xfrm>
        </p:grpSpPr>
        <p:sp>
          <p:nvSpPr>
            <p:cNvPr id="50210" name="Line 10"/>
            <p:cNvSpPr>
              <a:spLocks noChangeShapeType="1"/>
            </p:cNvSpPr>
            <p:nvPr/>
          </p:nvSpPr>
          <p:spPr bwMode="auto">
            <a:xfrm>
              <a:off x="2629" y="1979"/>
              <a:ext cx="0" cy="136"/>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11" name="Line 11"/>
            <p:cNvSpPr>
              <a:spLocks noChangeShapeType="1"/>
            </p:cNvSpPr>
            <p:nvPr/>
          </p:nvSpPr>
          <p:spPr bwMode="auto">
            <a:xfrm>
              <a:off x="2634" y="1979"/>
              <a:ext cx="1203"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12" name="Line 12"/>
            <p:cNvSpPr>
              <a:spLocks noChangeShapeType="1"/>
            </p:cNvSpPr>
            <p:nvPr/>
          </p:nvSpPr>
          <p:spPr bwMode="auto">
            <a:xfrm>
              <a:off x="3831" y="1979"/>
              <a:ext cx="0" cy="136"/>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grpSp>
      <p:grpSp>
        <p:nvGrpSpPr>
          <p:cNvPr id="5" name="Group 9"/>
          <p:cNvGrpSpPr/>
          <p:nvPr/>
        </p:nvGrpSpPr>
        <p:grpSpPr bwMode="auto">
          <a:xfrm>
            <a:off x="2615443" y="2689637"/>
            <a:ext cx="2840197" cy="296402"/>
            <a:chOff x="2850" y="1979"/>
            <a:chExt cx="989" cy="136"/>
          </a:xfrm>
        </p:grpSpPr>
        <p:sp>
          <p:nvSpPr>
            <p:cNvPr id="50207" name="Line 10"/>
            <p:cNvSpPr>
              <a:spLocks noChangeShapeType="1"/>
            </p:cNvSpPr>
            <p:nvPr/>
          </p:nvSpPr>
          <p:spPr bwMode="auto">
            <a:xfrm>
              <a:off x="2850" y="1979"/>
              <a:ext cx="0" cy="136"/>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8" name="Line 11"/>
            <p:cNvSpPr>
              <a:spLocks noChangeShapeType="1"/>
            </p:cNvSpPr>
            <p:nvPr/>
          </p:nvSpPr>
          <p:spPr bwMode="auto">
            <a:xfrm>
              <a:off x="2855" y="1979"/>
              <a:ext cx="979"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9" name="Line 12"/>
            <p:cNvSpPr>
              <a:spLocks noChangeShapeType="1"/>
            </p:cNvSpPr>
            <p:nvPr/>
          </p:nvSpPr>
          <p:spPr bwMode="auto">
            <a:xfrm>
              <a:off x="3839" y="1979"/>
              <a:ext cx="0" cy="136"/>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grpSp>
      <p:cxnSp>
        <p:nvCxnSpPr>
          <p:cNvPr id="38" name="直接连接符 37"/>
          <p:cNvCxnSpPr>
            <a:cxnSpLocks noChangeShapeType="1"/>
          </p:cNvCxnSpPr>
          <p:nvPr/>
        </p:nvCxnSpPr>
        <p:spPr bwMode="auto">
          <a:xfrm>
            <a:off x="3733131" y="3335371"/>
            <a:ext cx="518515" cy="0"/>
          </a:xfrm>
          <a:prstGeom prst="line">
            <a:avLst/>
          </a:prstGeom>
          <a:noFill/>
          <a:ln w="28575">
            <a:solidFill>
              <a:srgbClr val="0000FF"/>
            </a:solidFill>
            <a:round/>
          </a:ln>
          <a:extLst>
            <a:ext uri="{909E8E84-426E-40DD-AFC4-6F175D3DCCD1}">
              <a14:hiddenFill xmlns:a14="http://schemas.microsoft.com/office/drawing/2010/main">
                <a:noFill/>
              </a14:hiddenFill>
            </a:ext>
          </a:extLst>
        </p:spPr>
      </p:cxnSp>
      <p:cxnSp>
        <p:nvCxnSpPr>
          <p:cNvPr id="39" name="直接连接符 38"/>
          <p:cNvCxnSpPr>
            <a:cxnSpLocks noChangeShapeType="1"/>
          </p:cNvCxnSpPr>
          <p:nvPr/>
        </p:nvCxnSpPr>
        <p:spPr bwMode="auto">
          <a:xfrm>
            <a:off x="6302712" y="3337487"/>
            <a:ext cx="518516" cy="0"/>
          </a:xfrm>
          <a:prstGeom prst="line">
            <a:avLst/>
          </a:prstGeom>
          <a:noFill/>
          <a:ln w="28575">
            <a:solidFill>
              <a:srgbClr val="0000FF"/>
            </a:solidFill>
            <a:round/>
          </a:ln>
          <a:extLst>
            <a:ext uri="{909E8E84-426E-40DD-AFC4-6F175D3DCCD1}">
              <a14:hiddenFill xmlns:a14="http://schemas.microsoft.com/office/drawing/2010/main">
                <a:noFill/>
              </a14:hiddenFill>
            </a:ext>
          </a:extLst>
        </p:spPr>
      </p:cxnSp>
      <p:cxnSp>
        <p:nvCxnSpPr>
          <p:cNvPr id="40" name="直接连接符 39"/>
          <p:cNvCxnSpPr>
            <a:cxnSpLocks noChangeShapeType="1"/>
          </p:cNvCxnSpPr>
          <p:nvPr/>
        </p:nvCxnSpPr>
        <p:spPr bwMode="auto">
          <a:xfrm>
            <a:off x="7279169" y="5065087"/>
            <a:ext cx="516399" cy="0"/>
          </a:xfrm>
          <a:prstGeom prst="line">
            <a:avLst/>
          </a:prstGeom>
          <a:noFill/>
          <a:ln w="28575">
            <a:solidFill>
              <a:srgbClr val="C00000"/>
            </a:solidFill>
            <a:round/>
          </a:ln>
          <a:extLst>
            <a:ext uri="{909E8E84-426E-40DD-AFC4-6F175D3DCCD1}">
              <a14:hiddenFill xmlns:a14="http://schemas.microsoft.com/office/drawing/2010/main">
                <a:noFill/>
              </a14:hiddenFill>
            </a:ext>
          </a:extLst>
        </p:spPr>
      </p:cxnSp>
      <p:cxnSp>
        <p:nvCxnSpPr>
          <p:cNvPr id="41" name="直接连接符 40"/>
          <p:cNvCxnSpPr>
            <a:cxnSpLocks noChangeShapeType="1"/>
          </p:cNvCxnSpPr>
          <p:nvPr/>
        </p:nvCxnSpPr>
        <p:spPr bwMode="auto">
          <a:xfrm>
            <a:off x="3720182" y="5018510"/>
            <a:ext cx="518516" cy="0"/>
          </a:xfrm>
          <a:prstGeom prst="line">
            <a:avLst/>
          </a:prstGeom>
          <a:noFill/>
          <a:ln w="28575">
            <a:solidFill>
              <a:srgbClr val="C00000"/>
            </a:solidFill>
            <a:round/>
          </a:ln>
          <a:extLst>
            <a:ext uri="{909E8E84-426E-40DD-AFC4-6F175D3DCCD1}">
              <a14:hiddenFill xmlns:a14="http://schemas.microsoft.com/office/drawing/2010/main">
                <a:noFill/>
              </a14:hiddenFill>
            </a:ext>
          </a:extLst>
        </p:spPr>
      </p:cxnSp>
      <p:sp>
        <p:nvSpPr>
          <p:cNvPr id="46" name="文本框 45"/>
          <p:cNvSpPr txBox="1">
            <a:spLocks noChangeArrowheads="1"/>
          </p:cNvSpPr>
          <p:nvPr/>
        </p:nvSpPr>
        <p:spPr bwMode="auto">
          <a:xfrm>
            <a:off x="2865677" y="2195407"/>
            <a:ext cx="3056069" cy="552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en-US" altLang="zh-CN" sz="2800" dirty="0">
                <a:solidFill>
                  <a:srgbClr val="0000FF"/>
                </a:solidFill>
                <a:latin typeface="Times New Roman" pitchFamily="18" charset="0"/>
                <a:ea typeface="黑体" panose="02010609060101010101" pitchFamily="2" charset="-122"/>
                <a:cs typeface="Times New Roman" pitchFamily="18" charset="0"/>
              </a:rPr>
              <a:t>÷</a:t>
            </a:r>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zh-CN" altLang="en-US" sz="2800" dirty="0">
                <a:solidFill>
                  <a:srgbClr val="0000FF"/>
                </a:solidFill>
                <a:latin typeface="Times New Roman" pitchFamily="18" charset="0"/>
                <a:ea typeface="黑体" panose="02010609060101010101" pitchFamily="2" charset="-122"/>
                <a:cs typeface="Times New Roman" pitchFamily="18" charset="0"/>
              </a:rPr>
              <a:t>变</a:t>
            </a:r>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en-US" altLang="zh-CN" sz="2800" dirty="0">
                <a:solidFill>
                  <a:srgbClr val="0000FF"/>
                </a:solidFill>
                <a:latin typeface="Times New Roman" pitchFamily="18" charset="0"/>
                <a:ea typeface="黑体" panose="02010609060101010101" pitchFamily="2" charset="-122"/>
                <a:cs typeface="Times New Roman" pitchFamily="18" charset="0"/>
              </a:rPr>
              <a:t>×</a:t>
            </a:r>
            <a:r>
              <a:rPr lang="en-US" altLang="zh-CN" sz="2000" dirty="0">
                <a:solidFill>
                  <a:srgbClr val="0000FF"/>
                </a:solidFill>
                <a:latin typeface="Times New Roman" pitchFamily="18" charset="0"/>
                <a:ea typeface="黑体" panose="02010609060101010101" pitchFamily="2" charset="-122"/>
                <a:cs typeface="Times New Roman" pitchFamily="18" charset="0"/>
              </a:rPr>
              <a:t>”</a:t>
            </a:r>
          </a:p>
        </p:txBody>
      </p:sp>
      <p:sp>
        <p:nvSpPr>
          <p:cNvPr id="47" name="文本框 46"/>
          <p:cNvSpPr txBox="1">
            <a:spLocks noChangeArrowheads="1"/>
          </p:cNvSpPr>
          <p:nvPr/>
        </p:nvSpPr>
        <p:spPr bwMode="auto">
          <a:xfrm>
            <a:off x="3483096" y="3960864"/>
            <a:ext cx="2571415" cy="55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en-US" altLang="zh-CN" sz="2800" dirty="0">
                <a:solidFill>
                  <a:srgbClr val="0000FF"/>
                </a:solidFill>
                <a:latin typeface="Times New Roman" pitchFamily="18" charset="0"/>
                <a:ea typeface="黑体" panose="02010609060101010101" pitchFamily="2" charset="-122"/>
                <a:cs typeface="Times New Roman" pitchFamily="18" charset="0"/>
              </a:rPr>
              <a:t>÷</a:t>
            </a:r>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zh-CN" altLang="en-US" sz="2800" dirty="0">
                <a:solidFill>
                  <a:srgbClr val="0000FF"/>
                </a:solidFill>
                <a:latin typeface="Times New Roman" pitchFamily="18" charset="0"/>
                <a:ea typeface="黑体" panose="02010609060101010101" pitchFamily="2" charset="-122"/>
                <a:cs typeface="Times New Roman" pitchFamily="18" charset="0"/>
              </a:rPr>
              <a:t>变</a:t>
            </a:r>
            <a:r>
              <a:rPr lang="en-US" altLang="zh-CN" sz="2000" dirty="0">
                <a:solidFill>
                  <a:srgbClr val="0000FF"/>
                </a:solidFill>
                <a:latin typeface="Times New Roman" pitchFamily="18" charset="0"/>
                <a:ea typeface="黑体" panose="02010609060101010101" pitchFamily="2" charset="-122"/>
                <a:cs typeface="Times New Roman" pitchFamily="18" charset="0"/>
              </a:rPr>
              <a:t>“</a:t>
            </a:r>
            <a:r>
              <a:rPr lang="en-US" altLang="zh-CN" sz="2800" dirty="0">
                <a:solidFill>
                  <a:srgbClr val="0000FF"/>
                </a:solidFill>
                <a:latin typeface="Times New Roman" pitchFamily="18" charset="0"/>
                <a:ea typeface="黑体" panose="02010609060101010101" pitchFamily="2" charset="-122"/>
                <a:cs typeface="Times New Roman" pitchFamily="18" charset="0"/>
              </a:rPr>
              <a:t>×</a:t>
            </a:r>
            <a:r>
              <a:rPr lang="en-US" altLang="zh-CN" sz="2000" dirty="0">
                <a:solidFill>
                  <a:srgbClr val="0000FF"/>
                </a:solidFill>
                <a:latin typeface="Times New Roman" pitchFamily="18" charset="0"/>
                <a:ea typeface="黑体" panose="02010609060101010101" pitchFamily="2" charset="-122"/>
                <a:cs typeface="Times New Roman" pitchFamily="18" charset="0"/>
              </a:rPr>
              <a:t>”</a:t>
            </a:r>
          </a:p>
        </p:txBody>
      </p:sp>
      <p:grpSp>
        <p:nvGrpSpPr>
          <p:cNvPr id="6" name="Group 9"/>
          <p:cNvGrpSpPr/>
          <p:nvPr/>
        </p:nvGrpSpPr>
        <p:grpSpPr bwMode="auto">
          <a:xfrm rot="10800000">
            <a:off x="3971696" y="3381948"/>
            <a:ext cx="2579234" cy="531406"/>
            <a:chOff x="2909" y="1979"/>
            <a:chExt cx="930" cy="136"/>
          </a:xfrm>
        </p:grpSpPr>
        <p:sp>
          <p:nvSpPr>
            <p:cNvPr id="50204" name="Line 10"/>
            <p:cNvSpPr>
              <a:spLocks noChangeShapeType="1"/>
            </p:cNvSpPr>
            <p:nvPr/>
          </p:nvSpPr>
          <p:spPr bwMode="auto">
            <a:xfrm>
              <a:off x="3830" y="1979"/>
              <a:ext cx="0" cy="136"/>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5" name="Line 11"/>
            <p:cNvSpPr>
              <a:spLocks noChangeShapeType="1"/>
            </p:cNvSpPr>
            <p:nvPr/>
          </p:nvSpPr>
          <p:spPr bwMode="auto">
            <a:xfrm>
              <a:off x="2909" y="1979"/>
              <a:ext cx="930"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6" name="Line 12"/>
            <p:cNvSpPr>
              <a:spLocks noChangeShapeType="1"/>
            </p:cNvSpPr>
            <p:nvPr/>
          </p:nvSpPr>
          <p:spPr bwMode="auto">
            <a:xfrm>
              <a:off x="2912" y="1979"/>
              <a:ext cx="0" cy="136"/>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grpSp>
      <p:sp>
        <p:nvSpPr>
          <p:cNvPr id="52" name="文本框 51"/>
          <p:cNvSpPr txBox="1">
            <a:spLocks noChangeArrowheads="1"/>
          </p:cNvSpPr>
          <p:nvPr/>
        </p:nvSpPr>
        <p:spPr bwMode="auto">
          <a:xfrm>
            <a:off x="4299439" y="3415990"/>
            <a:ext cx="1864541" cy="552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solidFill>
                  <a:srgbClr val="FF0000"/>
                </a:solidFill>
                <a:latin typeface="Times New Roman" pitchFamily="18" charset="0"/>
                <a:ea typeface="黑体" panose="02010609060101010101" pitchFamily="2" charset="-122"/>
                <a:cs typeface="Times New Roman" pitchFamily="18" charset="0"/>
              </a:rPr>
              <a:t>互为倒数</a:t>
            </a:r>
          </a:p>
        </p:txBody>
      </p:sp>
      <p:grpSp>
        <p:nvGrpSpPr>
          <p:cNvPr id="7" name="Group 9"/>
          <p:cNvGrpSpPr/>
          <p:nvPr/>
        </p:nvGrpSpPr>
        <p:grpSpPr bwMode="auto">
          <a:xfrm rot="10800000">
            <a:off x="3932538" y="5209054"/>
            <a:ext cx="2353427" cy="531407"/>
            <a:chOff x="2909" y="1979"/>
            <a:chExt cx="933" cy="136"/>
          </a:xfrm>
        </p:grpSpPr>
        <p:sp>
          <p:nvSpPr>
            <p:cNvPr id="50201" name="Line 10"/>
            <p:cNvSpPr>
              <a:spLocks noChangeShapeType="1"/>
            </p:cNvSpPr>
            <p:nvPr/>
          </p:nvSpPr>
          <p:spPr bwMode="auto">
            <a:xfrm>
              <a:off x="3842" y="1979"/>
              <a:ext cx="0" cy="136"/>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2" name="Line 11"/>
            <p:cNvSpPr>
              <a:spLocks noChangeShapeType="1"/>
            </p:cNvSpPr>
            <p:nvPr/>
          </p:nvSpPr>
          <p:spPr bwMode="auto">
            <a:xfrm>
              <a:off x="2909" y="1979"/>
              <a:ext cx="930"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sp>
          <p:nvSpPr>
            <p:cNvPr id="50203" name="Line 12"/>
            <p:cNvSpPr>
              <a:spLocks noChangeShapeType="1"/>
            </p:cNvSpPr>
            <p:nvPr/>
          </p:nvSpPr>
          <p:spPr bwMode="auto">
            <a:xfrm>
              <a:off x="2912" y="1979"/>
              <a:ext cx="0" cy="136"/>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latin typeface="Times New Roman" pitchFamily="18" charset="0"/>
                <a:cs typeface="Times New Roman" pitchFamily="18" charset="0"/>
              </a:endParaRPr>
            </a:p>
          </p:txBody>
        </p:sp>
      </p:grpSp>
      <p:sp>
        <p:nvSpPr>
          <p:cNvPr id="57" name="文本框 56"/>
          <p:cNvSpPr txBox="1">
            <a:spLocks noChangeArrowheads="1"/>
          </p:cNvSpPr>
          <p:nvPr/>
        </p:nvSpPr>
        <p:spPr bwMode="auto">
          <a:xfrm>
            <a:off x="4258463" y="5209053"/>
            <a:ext cx="1866657" cy="55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solidFill>
                  <a:srgbClr val="FF0000"/>
                </a:solidFill>
                <a:latin typeface="Times New Roman" pitchFamily="18" charset="0"/>
                <a:ea typeface="黑体" panose="02010609060101010101" pitchFamily="2" charset="-122"/>
                <a:cs typeface="Times New Roman" pitchFamily="18" charset="0"/>
              </a:rPr>
              <a:t>互为倒数</a:t>
            </a:r>
          </a:p>
        </p:txBody>
      </p:sp>
      <p:sp>
        <p:nvSpPr>
          <p:cNvPr id="19485" name="AutoShape 29"/>
          <p:cNvSpPr>
            <a:spLocks noChangeArrowheads="1"/>
          </p:cNvSpPr>
          <p:nvPr/>
        </p:nvSpPr>
        <p:spPr bwMode="auto">
          <a:xfrm>
            <a:off x="7795568" y="3647651"/>
            <a:ext cx="4385162" cy="1295700"/>
          </a:xfrm>
          <a:prstGeom prst="cloudCallout">
            <a:avLst>
              <a:gd name="adj1" fmla="val -66024"/>
              <a:gd name="adj2" fmla="val -2432"/>
            </a:avLst>
          </a:prstGeom>
        </p:spPr>
        <p:style>
          <a:lnRef idx="2">
            <a:schemeClr val="accent2"/>
          </a:lnRef>
          <a:fillRef idx="1">
            <a:schemeClr val="lt1"/>
          </a:fillRef>
          <a:effectRef idx="0">
            <a:schemeClr val="accent2"/>
          </a:effectRef>
          <a:fontRef idx="minor">
            <a:schemeClr val="dk1"/>
          </a:fontRef>
        </p:style>
        <p:txBody>
          <a:bodyPr lIns="121917" tIns="60958" rIns="121917" bIns="60958"/>
          <a:lstStyle/>
          <a:p>
            <a:pPr algn="ctr">
              <a:defRPr/>
            </a:pPr>
            <a:r>
              <a:rPr lang="zh-CN" altLang="en-US" sz="3200" dirty="0">
                <a:latin typeface="Times New Roman" pitchFamily="18" charset="0"/>
                <a:ea typeface="楷体" pitchFamily="49" charset="-122"/>
                <a:cs typeface="Times New Roman" pitchFamily="18" charset="0"/>
              </a:rPr>
              <a:t>从中你能得出什么结论？</a:t>
            </a:r>
            <a:r>
              <a:rPr lang="zh-CN" altLang="en-US" sz="2700" dirty="0">
                <a:latin typeface="Times New Roman" pitchFamily="18" charset="0"/>
                <a:ea typeface="楷体" pitchFamily="49" charset="-122"/>
                <a:cs typeface="Times New Roman" pitchFamily="18" charset="0"/>
              </a:rPr>
              <a:t> </a:t>
            </a:r>
          </a:p>
        </p:txBody>
      </p:sp>
      <p:graphicFrame>
        <p:nvGraphicFramePr>
          <p:cNvPr id="2" name="对象 1"/>
          <p:cNvGraphicFramePr>
            <a:graphicFrameLocks noChangeAspect="1"/>
          </p:cNvGraphicFramePr>
          <p:nvPr>
            <p:extLst>
              <p:ext uri="{D42A27DB-BD31-4B8C-83A1-F6EECF244321}">
                <p14:modId xmlns:p14="http://schemas.microsoft.com/office/powerpoint/2010/main" val="1209782765"/>
              </p:ext>
            </p:extLst>
          </p:nvPr>
        </p:nvGraphicFramePr>
        <p:xfrm>
          <a:off x="5066473" y="2721395"/>
          <a:ext cx="1293116" cy="912494"/>
        </p:xfrm>
        <a:graphic>
          <a:graphicData uri="http://schemas.openxmlformats.org/presentationml/2006/ole">
            <mc:AlternateContent xmlns:mc="http://schemas.openxmlformats.org/markup-compatibility/2006">
              <mc:Choice xmlns:v="urn:schemas-microsoft-com:vml" Requires="v">
                <p:oleObj spid="_x0000_s19479" name="Equation" r:id="rId5" imgW="469800" imgH="406080" progId="Equation.DSMT4">
                  <p:embed/>
                </p:oleObj>
              </mc:Choice>
              <mc:Fallback>
                <p:oleObj name="Equation" r:id="rId5" imgW="469800" imgH="406080" progId="Equation.DSMT4">
                  <p:embed/>
                  <p:pic>
                    <p:nvPicPr>
                      <p:cNvPr id="0" name=""/>
                      <p:cNvPicPr/>
                      <p:nvPr/>
                    </p:nvPicPr>
                    <p:blipFill>
                      <a:blip r:embed="rId6"/>
                      <a:stretch>
                        <a:fillRect/>
                      </a:stretch>
                    </p:blipFill>
                    <p:spPr>
                      <a:xfrm>
                        <a:off x="5066473" y="2721395"/>
                        <a:ext cx="1293116" cy="912494"/>
                      </a:xfrm>
                      <a:prstGeom prst="rect">
                        <a:avLst/>
                      </a:prstGeom>
                    </p:spPr>
                  </p:pic>
                </p:oleObj>
              </mc:Fallback>
            </mc:AlternateContent>
          </a:graphicData>
        </a:graphic>
      </p:graphicFrame>
    </p:spTree>
    <p:extLst>
      <p:ext uri="{BB962C8B-B14F-4D97-AF65-F5344CB8AC3E}">
        <p14:creationId xmlns:p14="http://schemas.microsoft.com/office/powerpoint/2010/main" val="1216192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vertical)">
                                      <p:cBhvr>
                                        <p:cTn id="7" dur="500"/>
                                        <p:tgtEl>
                                          <p:spTgt spid="38"/>
                                        </p:tgtEl>
                                      </p:cBhvr>
                                    </p:animEffect>
                                  </p:childTnLst>
                                </p:cTn>
                              </p:par>
                              <p:par>
                                <p:cTn id="8" presetID="3" presetClass="entr" presetSubtype="5"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vertical)">
                                      <p:cBhvr>
                                        <p:cTn id="10" dur="5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5"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linds(vertical)">
                                      <p:cBhvr>
                                        <p:cTn id="15" dur="500"/>
                                        <p:tgtEl>
                                          <p:spTgt spid="41"/>
                                        </p:tgtEl>
                                      </p:cBhvr>
                                    </p:animEffect>
                                  </p:childTnLst>
                                </p:cTn>
                              </p:par>
                              <p:par>
                                <p:cTn id="16" presetID="3" presetClass="entr" presetSubtype="5"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blinds(vertical)">
                                      <p:cBhvr>
                                        <p:cTn id="18" dur="500"/>
                                        <p:tgtEl>
                                          <p:spTgt spid="4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blinds(horizontal)">
                                      <p:cBhvr>
                                        <p:cTn id="28" dur="5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linds(horizontal)">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blinds(horizontal)">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linds(horizont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blinds(horizontal)">
                                      <p:cBhvr>
                                        <p:cTn id="48" dur="500"/>
                                        <p:tgtEl>
                                          <p:spTgt spid="52"/>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blinds(horizontal)">
                                      <p:cBhvr>
                                        <p:cTn id="58" dur="500"/>
                                        <p:tgtEl>
                                          <p:spTgt spid="57"/>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9485"/>
                                        </p:tgtEl>
                                        <p:attrNameLst>
                                          <p:attrName>style.visibility</p:attrName>
                                        </p:attrNameLst>
                                      </p:cBhvr>
                                      <p:to>
                                        <p:strVal val="visible"/>
                                      </p:to>
                                    </p:set>
                                    <p:animEffect transition="in" filter="wipe(left)">
                                      <p:cBhvr>
                                        <p:cTn id="63" dur="500"/>
                                        <p:tgtEl>
                                          <p:spTgt spid="19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52" grpId="0"/>
      <p:bldP spid="57" grpId="0"/>
      <p:bldP spid="1948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剪去同侧角的矩形 1"/>
          <p:cNvSpPr/>
          <p:nvPr/>
        </p:nvSpPr>
        <p:spPr>
          <a:xfrm>
            <a:off x="1377326" y="1877177"/>
            <a:ext cx="9621879" cy="4395217"/>
          </a:xfrm>
          <a:prstGeom prst="snip2SameRect">
            <a:avLst/>
          </a:prstGeom>
          <a:grpFill/>
          <a:ln>
            <a:solidFill>
              <a:schemeClr val="accent1"/>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03778" name="文本框 203777"/>
          <p:cNvSpPr txBox="1">
            <a:spLocks noChangeArrowheads="1"/>
          </p:cNvSpPr>
          <p:nvPr/>
        </p:nvSpPr>
        <p:spPr bwMode="auto">
          <a:xfrm>
            <a:off x="3551544" y="1231443"/>
            <a:ext cx="5216253" cy="985113"/>
          </a:xfrm>
          <a:prstGeom prst="rect">
            <a:avLst/>
          </a:prstGeom>
          <a:solidFill>
            <a:schemeClr val="accent6">
              <a:lumMod val="40000"/>
              <a:lumOff val="60000"/>
            </a:schemeClr>
          </a:solidFill>
          <a:ln>
            <a:noFill/>
          </a:ln>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3700" dirty="0">
                <a:latin typeface="Times New Roman" pitchFamily="18" charset="0"/>
                <a:ea typeface="黑体" pitchFamily="49" charset="-122"/>
              </a:rPr>
              <a:t>  有理数除法法则（一）</a:t>
            </a:r>
            <a:endParaRPr lang="zh-CN" altLang="en-US" sz="3700" dirty="0">
              <a:solidFill>
                <a:srgbClr val="FF0000"/>
              </a:solidFill>
              <a:latin typeface="Times New Roman" pitchFamily="18" charset="0"/>
              <a:ea typeface="黑体" pitchFamily="49" charset="-122"/>
            </a:endParaRPr>
          </a:p>
        </p:txBody>
      </p:sp>
      <p:sp>
        <p:nvSpPr>
          <p:cNvPr id="203779" name="文本框 203778"/>
          <p:cNvSpPr txBox="1">
            <a:spLocks noChangeArrowheads="1"/>
          </p:cNvSpPr>
          <p:nvPr/>
        </p:nvSpPr>
        <p:spPr bwMode="auto">
          <a:xfrm>
            <a:off x="2029426" y="4710991"/>
            <a:ext cx="3194893" cy="61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dirty="0">
                <a:latin typeface="宋体" panose="02010600030101010101" pitchFamily="2" charset="-122"/>
              </a:rPr>
              <a:t>用字母表示为</a:t>
            </a:r>
          </a:p>
        </p:txBody>
      </p:sp>
      <p:sp>
        <p:nvSpPr>
          <p:cNvPr id="6" name="文本框 5"/>
          <p:cNvSpPr txBox="1"/>
          <p:nvPr/>
        </p:nvSpPr>
        <p:spPr>
          <a:xfrm>
            <a:off x="1897958" y="2999270"/>
            <a:ext cx="8297281" cy="861974"/>
          </a:xfrm>
          <a:prstGeom prst="rect">
            <a:avLst/>
          </a:prstGeom>
          <a:noFill/>
        </p:spPr>
        <p:txBody>
          <a:bodyPr wrap="square" lIns="121917" tIns="60958" rIns="121917" bIns="6095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3200" noProof="1">
                <a:latin typeface="Times New Roman" pitchFamily="18" charset="0"/>
                <a:sym typeface="+mn-ea"/>
              </a:rPr>
              <a:t>除以一个不等于</a:t>
            </a:r>
            <a:r>
              <a:rPr lang="en-US" altLang="zh-CN" sz="3200" noProof="1">
                <a:latin typeface="Times New Roman" pitchFamily="18" charset="0"/>
                <a:sym typeface="+mn-ea"/>
              </a:rPr>
              <a:t>0</a:t>
            </a:r>
            <a:r>
              <a:rPr lang="zh-CN" altLang="en-US" sz="3200" noProof="1">
                <a:latin typeface="Times New Roman" pitchFamily="18" charset="0"/>
                <a:sym typeface="+mn-ea"/>
              </a:rPr>
              <a:t>的数，等于</a:t>
            </a:r>
            <a:r>
              <a:rPr lang="zh-CN" altLang="en-US" sz="3200" noProof="1">
                <a:solidFill>
                  <a:srgbClr val="FF0000"/>
                </a:solidFill>
                <a:latin typeface="Times New Roman" pitchFamily="18" charset="0"/>
                <a:sym typeface="+mn-ea"/>
              </a:rPr>
              <a:t>乘这个数的倒数</a:t>
            </a:r>
            <a:r>
              <a:rPr lang="en-US" altLang="zh-CN" sz="3200" noProof="1">
                <a:latin typeface="Times New Roman" pitchFamily="18" charset="0"/>
                <a:sym typeface="+mn-ea"/>
              </a:rPr>
              <a:t>.</a:t>
            </a:r>
            <a:endParaRPr lang="zh-CN" altLang="en-US" sz="3200" noProof="1">
              <a:latin typeface="Times New Roman"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4159145096"/>
              </p:ext>
            </p:extLst>
          </p:nvPr>
        </p:nvGraphicFramePr>
        <p:xfrm>
          <a:off x="5333540" y="4447138"/>
          <a:ext cx="3637027" cy="1200278"/>
        </p:xfrm>
        <a:graphic>
          <a:graphicData uri="http://schemas.openxmlformats.org/presentationml/2006/ole">
            <mc:AlternateContent xmlns:mc="http://schemas.openxmlformats.org/markup-compatibility/2006">
              <mc:Choice xmlns:v="urn:schemas-microsoft-com:vml" Requires="v">
                <p:oleObj spid="_x0000_s20491" name="Equation" r:id="rId3" imgW="1231560" imgH="406080" progId="Equation.DSMT4">
                  <p:embed/>
                </p:oleObj>
              </mc:Choice>
              <mc:Fallback>
                <p:oleObj name="Equation" r:id="rId3" imgW="1231560" imgH="406080" progId="Equation.DSMT4">
                  <p:embed/>
                  <p:pic>
                    <p:nvPicPr>
                      <p:cNvPr id="0" name=""/>
                      <p:cNvPicPr/>
                      <p:nvPr/>
                    </p:nvPicPr>
                    <p:blipFill>
                      <a:blip r:embed="rId4"/>
                      <a:stretch>
                        <a:fillRect/>
                      </a:stretch>
                    </p:blipFill>
                    <p:spPr>
                      <a:xfrm>
                        <a:off x="5333540" y="4447138"/>
                        <a:ext cx="3637027" cy="1200278"/>
                      </a:xfrm>
                      <a:prstGeom prst="rect">
                        <a:avLst/>
                      </a:prstGeom>
                    </p:spPr>
                  </p:pic>
                </p:oleObj>
              </mc:Fallback>
            </mc:AlternateContent>
          </a:graphicData>
        </a:graphic>
      </p:graphicFrame>
    </p:spTree>
    <p:extLst>
      <p:ext uri="{BB962C8B-B14F-4D97-AF65-F5344CB8AC3E}">
        <p14:creationId xmlns:p14="http://schemas.microsoft.com/office/powerpoint/2010/main" val="35058422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3778"/>
                                        </p:tgtEl>
                                        <p:attrNameLst>
                                          <p:attrName>style.visibility</p:attrName>
                                        </p:attrNameLst>
                                      </p:cBhvr>
                                      <p:to>
                                        <p:strVal val="visible"/>
                                      </p:to>
                                    </p:set>
                                    <p:anim calcmode="lin" valueType="num">
                                      <p:cBhvr additive="base">
                                        <p:cTn id="7" dur="500" fill="hold"/>
                                        <p:tgtEl>
                                          <p:spTgt spid="203778"/>
                                        </p:tgtEl>
                                        <p:attrNameLst>
                                          <p:attrName>ppt_x</p:attrName>
                                        </p:attrNameLst>
                                      </p:cBhvr>
                                      <p:tavLst>
                                        <p:tav tm="0">
                                          <p:val>
                                            <p:strVal val="#ppt_x"/>
                                          </p:val>
                                        </p:tav>
                                        <p:tav tm="100000">
                                          <p:val>
                                            <p:strVal val="#ppt_x"/>
                                          </p:val>
                                        </p:tav>
                                      </p:tavLst>
                                    </p:anim>
                                    <p:anim calcmode="lin" valueType="num">
                                      <p:cBhvr additive="base">
                                        <p:cTn id="8" dur="500" fill="hold"/>
                                        <p:tgtEl>
                                          <p:spTgt spid="20377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03779">
                                            <p:txEl>
                                              <p:pRg st="0" end="0"/>
                                            </p:txEl>
                                          </p:spTgt>
                                        </p:tgtEl>
                                        <p:attrNameLst>
                                          <p:attrName>style.visibility</p:attrName>
                                        </p:attrNameLst>
                                      </p:cBhvr>
                                      <p:to>
                                        <p:strVal val="visible"/>
                                      </p:to>
                                    </p:set>
                                    <p:anim calcmode="lin" valueType="num">
                                      <p:cBhvr additive="base">
                                        <p:cTn id="22" dur="500" fill="hold"/>
                                        <p:tgtEl>
                                          <p:spTgt spid="203779">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03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3778" grpId="0" animBg="1"/>
      <p:bldP spid="203779" grpId="0" build="p" autoUpdateAnimBg="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2817</TotalTime>
  <Words>1113</Words>
  <Application>Microsoft Office PowerPoint</Application>
  <PresentationFormat>自定义</PresentationFormat>
  <Paragraphs>135</Paragraphs>
  <Slides>24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26" baseType="lpstr">
      <vt:lpstr>2_自定义设计方案</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世纪金榜</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76</cp:revision>
  <cp:lastPrinted>2001-09-13T10:59:37Z</cp:lastPrinted>
  <dcterms:created xsi:type="dcterms:W3CDTF">2001-09-13T10:49:27Z</dcterms:created>
  <dcterms:modified xsi:type="dcterms:W3CDTF">2024-08-21T07:27:14Z</dcterms:modified>
</cp:coreProperties>
</file>